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64" r:id="rId4"/>
    <p:sldId id="265" r:id="rId5"/>
    <p:sldId id="269" r:id="rId6"/>
    <p:sldId id="271" r:id="rId7"/>
    <p:sldId id="272" r:id="rId8"/>
    <p:sldId id="273" r:id="rId9"/>
    <p:sldId id="268" r:id="rId10"/>
    <p:sldId id="258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54649" autoAdjust="0"/>
  </p:normalViewPr>
  <p:slideViewPr>
    <p:cSldViewPr>
      <p:cViewPr>
        <p:scale>
          <a:sx n="90" d="100"/>
          <a:sy n="90" d="100"/>
        </p:scale>
        <p:origin x="-600" y="9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F0110D-DDFA-4A22-A359-B618030B142E}" type="datetimeFigureOut">
              <a:rPr lang="es-ES" smtClean="0"/>
              <a:pPr/>
              <a:t>17/05/2011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61F337-F2AB-4E68-91B3-EE230B31675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1BF78-2AB1-4432-9B98-65AE33A9FC55}" type="slidenum">
              <a:rPr lang="es-ES" smtClean="0"/>
              <a:pPr/>
              <a:t>1</a:t>
            </a:fld>
            <a:endParaRPr lang="es-E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DATAGRAM IP: posee 20bytes de encabezado y el tamaño de datos</a:t>
            </a:r>
            <a:r>
              <a:rPr lang="es-ES" baseline="0" dirty="0" smtClean="0"/>
              <a:t> variable</a:t>
            </a:r>
          </a:p>
          <a:p>
            <a:r>
              <a:rPr lang="es-ES" baseline="0" dirty="0" smtClean="0"/>
              <a:t>VERS: Indica la versión del protocolo IpV4 y IpV6</a:t>
            </a:r>
          </a:p>
          <a:p>
            <a:r>
              <a:rPr lang="es-ES" baseline="0" dirty="0" smtClean="0"/>
              <a:t>HLEN: indica el tamaño del encabezado en cantidad de filas de 32 bits el valor mínimo es 5 y el máximo es 15 y esto depende de si hay opciones o no las hay. Como HLEN es de 4bits limita a poder transmitir como máximo 40bytes como máximo para la parte de opciones ya que el numero máximo a escribir es 15</a:t>
            </a:r>
          </a:p>
          <a:p>
            <a:r>
              <a:rPr lang="es-ES" baseline="0" dirty="0" smtClean="0"/>
              <a:t>TIPO SERVICIO: este campo sirve para indicar el servicio que se desea en una combinación de confiabilidad y seguridad. Alternando los bits.</a:t>
            </a:r>
          </a:p>
          <a:p>
            <a:r>
              <a:rPr lang="es-ES" baseline="0" dirty="0" smtClean="0"/>
              <a:t>LONGITUD TOTAL: Indica la longitud total del paquete por ahora es 2ª la 16 ósea 65 535 bytes</a:t>
            </a:r>
          </a:p>
          <a:p>
            <a:r>
              <a:rPr lang="es-ES" baseline="0" dirty="0" smtClean="0"/>
              <a:t>IDENTIFICACIÓN: es básicamente un id de paquete para que el destino pueda determinar a que datagram pertenece el paquete recién llegado.</a:t>
            </a:r>
          </a:p>
          <a:p>
            <a:r>
              <a:rPr lang="es-ES" dirty="0" smtClean="0"/>
              <a:t>FLAGS,</a:t>
            </a:r>
            <a:r>
              <a:rPr lang="es-ES" baseline="0" dirty="0" smtClean="0"/>
              <a:t>  es un conjunto de tres bits </a:t>
            </a:r>
          </a:p>
          <a:p>
            <a:r>
              <a:rPr lang="es-ES" baseline="0" dirty="0" smtClean="0"/>
              <a:t>	1, el primero es sin uso. Debe ser 0.</a:t>
            </a:r>
          </a:p>
          <a:p>
            <a:r>
              <a:rPr lang="es-ES" baseline="0" dirty="0" smtClean="0"/>
              <a:t>	2, DF indica no fragmentar el paquete 0 indica que se puede fragmentar 1 no se puede fragmentar.</a:t>
            </a:r>
          </a:p>
          <a:p>
            <a:r>
              <a:rPr lang="es-ES" baseline="0" dirty="0" smtClean="0"/>
              <a:t>	3, MF indica si vienen, más fragmentos 1 que vienen más cero que es el ultimo fragmento.</a:t>
            </a:r>
          </a:p>
          <a:p>
            <a:r>
              <a:rPr lang="es-ES" baseline="0" dirty="0" smtClean="0"/>
              <a:t>DESPLAZAMIENTO: indica el desplazamiento del fragmento dentro del datagram original.</a:t>
            </a:r>
          </a:p>
          <a:p>
            <a:r>
              <a:rPr lang="es-ES" baseline="0" dirty="0" smtClean="0"/>
              <a:t>TTL: Tiempo  de vida del paquete indica el valor en segundos de cuanto puede estar un paquete en la red el valor máximo es 255 y por cada salto que realiza se descuenta en uno, si el paquete se queda más de un tiempo en un router se descuenta esa cantidad.</a:t>
            </a:r>
          </a:p>
          <a:p>
            <a:r>
              <a:rPr lang="es-ES" baseline="0" dirty="0" smtClean="0"/>
              <a:t>PROTOCOLO: Indica cual es el protocolo que con cual va entregar el paquete a las capas superiores una vez ensamblado.</a:t>
            </a:r>
          </a:p>
          <a:p>
            <a:r>
              <a:rPr lang="es-ES" baseline="0" dirty="0" smtClean="0"/>
              <a:t>CHECKSUM: Suma de verificación, para comprobar solamente el encabezado del paquete no tenga errores. Usando aritmética complemento a 1</a:t>
            </a:r>
          </a:p>
          <a:p>
            <a:r>
              <a:rPr lang="es-ES" baseline="0" dirty="0" smtClean="0"/>
              <a:t>IP ORIGEN y IP DESTINO, son las direcciones de los host emisor y receptor del datagram.</a:t>
            </a:r>
          </a:p>
          <a:p>
            <a:endParaRPr lang="es-ES" baseline="0" dirty="0" smtClean="0"/>
          </a:p>
          <a:p>
            <a:r>
              <a:rPr lang="es-ES" baseline="0" dirty="0" smtClean="0"/>
              <a:t>Opciones es un campo que vamos a ver a continuación y se usa para,</a:t>
            </a:r>
          </a:p>
          <a:p>
            <a:r>
              <a:rPr lang="es-ES" baseline="0" dirty="0" smtClean="0"/>
              <a:t>El manejo de errores</a:t>
            </a:r>
          </a:p>
          <a:p>
            <a:r>
              <a:rPr lang="es-ES" baseline="0" dirty="0" smtClean="0"/>
              <a:t>Opciones de ruteo</a:t>
            </a:r>
          </a:p>
          <a:p>
            <a:r>
              <a:rPr lang="es-ES" baseline="0" dirty="0" smtClean="0"/>
              <a:t>Seguridad</a:t>
            </a:r>
          </a:p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1BF78-2AB1-4432-9B98-65AE33A9FC55}" type="slidenum">
              <a:rPr lang="es-ES" smtClean="0"/>
              <a:pPr/>
              <a:t>2</a:t>
            </a:fld>
            <a:endParaRPr lang="es-E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1F337-F2AB-4E68-91B3-EE230B316759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1F337-F2AB-4E68-91B3-EE230B316759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1F337-F2AB-4E68-91B3-EE230B316759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1F337-F2AB-4E68-91B3-EE230B316759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17/05/2011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17/05/2011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17/05/2011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17/05/2011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17/05/2011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17/05/2011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17/05/2011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17/05/2011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17/05/2011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17/05/2011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17/05/2011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17/05/2011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21429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s-ES_tradnl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Datagram</a:t>
            </a:r>
            <a:r>
              <a:rPr lang="es-ES_tradnl" dirty="0" smtClean="0"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IP Opciones</a:t>
            </a:r>
            <a:endParaRPr lang="es-ES" dirty="0"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000" dirty="0"/>
              <a:t>IP- Opciones- </a:t>
            </a:r>
            <a:r>
              <a:rPr lang="es-ES_tradnl" sz="2000" dirty="0" err="1"/>
              <a:t>Source</a:t>
            </a:r>
            <a:r>
              <a:rPr lang="es-ES_tradnl" sz="2000" dirty="0"/>
              <a:t> </a:t>
            </a:r>
            <a:r>
              <a:rPr lang="es-ES_tradnl" sz="2000" dirty="0" err="1"/>
              <a:t>routing</a:t>
            </a:r>
            <a:endParaRPr lang="es-ES" sz="2000" dirty="0"/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382000" cy="4906963"/>
          </a:xfrm>
          <a:noFill/>
          <a:ln/>
        </p:spPr>
        <p:txBody>
          <a:bodyPr/>
          <a:lstStyle/>
          <a:p>
            <a:r>
              <a:rPr lang="es-ES_tradnl" dirty="0"/>
              <a:t>Record </a:t>
            </a:r>
            <a:r>
              <a:rPr lang="es-ES_tradnl" dirty="0" err="1"/>
              <a:t>Route</a:t>
            </a:r>
            <a:r>
              <a:rPr lang="es-ES_tradnl" dirty="0" smtClean="0"/>
              <a:t>:</a:t>
            </a:r>
          </a:p>
          <a:p>
            <a:endParaRPr lang="es-ES_tradnl" dirty="0"/>
          </a:p>
          <a:p>
            <a:pPr lvl="1"/>
            <a:r>
              <a:rPr lang="es-ES" dirty="0" smtClean="0"/>
              <a:t>Esta opción proporciona un medio para almacenar las direcciones IP de los </a:t>
            </a:r>
            <a:r>
              <a:rPr lang="es-ES" i="1" dirty="0" err="1" smtClean="0"/>
              <a:t>routers</a:t>
            </a:r>
            <a:r>
              <a:rPr lang="es-ES" dirty="0" smtClean="0"/>
              <a:t> por los que es encaminado el datagrama</a:t>
            </a:r>
            <a:endParaRPr lang="es-ES_tradnl" dirty="0"/>
          </a:p>
          <a:p>
            <a:pPr lvl="1">
              <a:buFont typeface="Wingdings" pitchFamily="2" charset="2"/>
              <a:buNone/>
            </a:pPr>
            <a:endParaRPr lang="es-ES_tradnl" dirty="0"/>
          </a:p>
          <a:p>
            <a:endParaRPr lang="es-ES" dirty="0"/>
          </a:p>
        </p:txBody>
      </p:sp>
      <p:pic>
        <p:nvPicPr>
          <p:cNvPr id="5" name="Picture 3" descr="C:\Documents and Settings\Administrador\Escritorio\c_ip007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3273982"/>
            <a:ext cx="7609606" cy="946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Datagram IP: Encabezado</a:t>
            </a:r>
            <a:endParaRPr lang="es-ES" dirty="0"/>
          </a:p>
        </p:txBody>
      </p:sp>
      <p:pic>
        <p:nvPicPr>
          <p:cNvPr id="1026" name="Picture 2" descr="C:\Documents and Settings\Administrador\Escritorio\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1214422"/>
            <a:ext cx="6643734" cy="4049514"/>
          </a:xfrm>
          <a:prstGeom prst="rect">
            <a:avLst/>
          </a:prstGeom>
          <a:noFill/>
        </p:spPr>
      </p:pic>
      <p:pic>
        <p:nvPicPr>
          <p:cNvPr id="8" name="Picture 3" descr="C:\Documents and Settings\Administrador\Escritorio\c_ip007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3857628"/>
            <a:ext cx="7609606" cy="946168"/>
          </a:xfrm>
          <a:prstGeom prst="rect">
            <a:avLst/>
          </a:prstGeom>
          <a:solidFill>
            <a:schemeClr val="bg1"/>
          </a:solidFill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_tradnl" sz="2000" dirty="0"/>
              <a:t>IP- Opciones- </a:t>
            </a:r>
            <a:r>
              <a:rPr lang="es-ES_tradnl" sz="2000" dirty="0" err="1"/>
              <a:t>Source</a:t>
            </a:r>
            <a:r>
              <a:rPr lang="es-ES_tradnl" sz="2000" dirty="0"/>
              <a:t> </a:t>
            </a:r>
            <a:r>
              <a:rPr lang="es-ES_tradnl" sz="2000" dirty="0" err="1"/>
              <a:t>routing</a:t>
            </a:r>
            <a:endParaRPr lang="es-ES" sz="2000" dirty="0"/>
          </a:p>
        </p:txBody>
      </p:sp>
      <p:sp>
        <p:nvSpPr>
          <p:cNvPr id="6" name="5 CuadroTexto"/>
          <p:cNvSpPr txBox="1"/>
          <p:nvPr/>
        </p:nvSpPr>
        <p:spPr>
          <a:xfrm>
            <a:off x="1214414" y="1571612"/>
            <a:ext cx="678661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/>
              <a:t>CODIGO:</a:t>
            </a:r>
          </a:p>
          <a:p>
            <a:endParaRPr lang="es-ES" b="1" dirty="0" smtClean="0"/>
          </a:p>
          <a:p>
            <a:pPr lvl="1">
              <a:buFont typeface="Arial" pitchFamily="34" charset="0"/>
              <a:buChar char="•"/>
            </a:pPr>
            <a:r>
              <a:rPr lang="es-ES" b="1" dirty="0" smtClean="0"/>
              <a:t>SSR("</a:t>
            </a:r>
            <a:r>
              <a:rPr lang="es-ES" b="1" dirty="0" err="1" smtClean="0"/>
              <a:t>Strict</a:t>
            </a:r>
            <a:r>
              <a:rPr lang="es-ES" b="1" dirty="0" smtClean="0"/>
              <a:t> </a:t>
            </a:r>
            <a:r>
              <a:rPr lang="es-ES" b="1" dirty="0" err="1" smtClean="0"/>
              <a:t>Source</a:t>
            </a:r>
            <a:r>
              <a:rPr lang="es-ES" b="1" dirty="0" smtClean="0"/>
              <a:t> </a:t>
            </a:r>
            <a:r>
              <a:rPr lang="es-ES" b="1" dirty="0" err="1" smtClean="0"/>
              <a:t>Routing</a:t>
            </a:r>
            <a:r>
              <a:rPr lang="es-ES" b="1" dirty="0" smtClean="0"/>
              <a:t>") : </a:t>
            </a:r>
            <a:r>
              <a:rPr lang="es-ES" dirty="0" smtClean="0"/>
              <a:t>Código  137</a:t>
            </a:r>
          </a:p>
          <a:p>
            <a:pPr lvl="1">
              <a:buFont typeface="Arial" pitchFamily="34" charset="0"/>
              <a:buChar char="•"/>
            </a:pPr>
            <a:r>
              <a:rPr lang="es-ES" b="1" dirty="0" smtClean="0"/>
              <a:t>LSR("</a:t>
            </a:r>
            <a:r>
              <a:rPr lang="es-ES" b="1" dirty="0" err="1" smtClean="0"/>
              <a:t>Loose</a:t>
            </a:r>
            <a:r>
              <a:rPr lang="es-ES" b="1" dirty="0" smtClean="0"/>
              <a:t> </a:t>
            </a:r>
            <a:r>
              <a:rPr lang="es-ES" b="1" dirty="0" err="1" smtClean="0"/>
              <a:t>Source</a:t>
            </a:r>
            <a:r>
              <a:rPr lang="es-ES" b="1" dirty="0" smtClean="0"/>
              <a:t> </a:t>
            </a:r>
            <a:r>
              <a:rPr lang="es-ES" b="1" dirty="0" err="1" smtClean="0"/>
              <a:t>Routing</a:t>
            </a:r>
            <a:r>
              <a:rPr lang="es-ES" b="1" dirty="0" smtClean="0"/>
              <a:t>"): </a:t>
            </a:r>
            <a:r>
              <a:rPr lang="es-ES" dirty="0" smtClean="0"/>
              <a:t>Código 131 </a:t>
            </a:r>
          </a:p>
          <a:p>
            <a:pPr lvl="1">
              <a:buFont typeface="Arial" pitchFamily="34" charset="0"/>
              <a:buChar char="•"/>
            </a:pPr>
            <a:r>
              <a:rPr lang="es-ES" b="1" dirty="0" smtClean="0"/>
              <a:t>RR(“Record </a:t>
            </a:r>
            <a:r>
              <a:rPr lang="es-ES" b="1" dirty="0" err="1" smtClean="0"/>
              <a:t>Route</a:t>
            </a:r>
            <a:r>
              <a:rPr lang="es-ES" b="1" dirty="0" smtClean="0"/>
              <a:t>”):</a:t>
            </a:r>
            <a:r>
              <a:rPr lang="es-ES" dirty="0" smtClean="0"/>
              <a:t> Código 7</a:t>
            </a:r>
          </a:p>
          <a:p>
            <a:pPr lvl="1">
              <a:buFont typeface="Arial" pitchFamily="34" charset="0"/>
              <a:buChar char="•"/>
            </a:pPr>
            <a:endParaRPr lang="es-ES" b="1" dirty="0" smtClean="0"/>
          </a:p>
          <a:p>
            <a:r>
              <a:rPr lang="es-ES" b="1" dirty="0" smtClean="0"/>
              <a:t>L</a:t>
            </a:r>
            <a:r>
              <a:rPr lang="es-ES_tradnl" b="1" dirty="0" smtClean="0"/>
              <a:t>ENGTH: </a:t>
            </a:r>
            <a:r>
              <a:rPr lang="es-ES_tradnl" dirty="0" smtClean="0"/>
              <a:t>Tamaño del campo opciones en bytes</a:t>
            </a:r>
          </a:p>
          <a:p>
            <a:endParaRPr lang="es-ES_tradnl" dirty="0" smtClean="0"/>
          </a:p>
          <a:p>
            <a:r>
              <a:rPr lang="es-ES_tradnl" b="1" dirty="0" smtClean="0"/>
              <a:t>POINTER: </a:t>
            </a:r>
            <a:r>
              <a:rPr lang="es-ES_tradnl" dirty="0" smtClean="0"/>
              <a:t>Puntero indicando la dirección siguiente</a:t>
            </a:r>
          </a:p>
          <a:p>
            <a:endParaRPr lang="es-ES_tradnl" dirty="0" smtClean="0"/>
          </a:p>
          <a:p>
            <a:r>
              <a:rPr lang="es-ES_tradnl" b="1" dirty="0" smtClean="0"/>
              <a:t>ROUTE DATA: </a:t>
            </a:r>
            <a:r>
              <a:rPr lang="es-ES_tradnl" dirty="0" smtClean="0"/>
              <a:t>Direcciones IP del camino</a:t>
            </a:r>
            <a:endParaRPr lang="es-ES" dirty="0" smtClean="0"/>
          </a:p>
          <a:p>
            <a:endParaRPr lang="es-ES_tradnl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2000" dirty="0" err="1" smtClean="0"/>
              <a:t>Strict</a:t>
            </a:r>
            <a:r>
              <a:rPr lang="es-ES" sz="2000" dirty="0" smtClean="0"/>
              <a:t> </a:t>
            </a:r>
            <a:r>
              <a:rPr lang="es-ES" sz="2000" dirty="0" err="1" smtClean="0"/>
              <a:t>Source</a:t>
            </a:r>
            <a:r>
              <a:rPr lang="es-ES" sz="2000" dirty="0" smtClean="0"/>
              <a:t> </a:t>
            </a:r>
            <a:r>
              <a:rPr lang="es-ES" sz="2000" dirty="0" err="1" smtClean="0"/>
              <a:t>Routing</a:t>
            </a:r>
            <a:endParaRPr lang="es-ES" sz="2000" dirty="0"/>
          </a:p>
        </p:txBody>
      </p:sp>
      <p:pic>
        <p:nvPicPr>
          <p:cNvPr id="99908" name="Picture 58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143000"/>
            <a:ext cx="8610600" cy="38068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99465" name="Text Box 137"/>
          <p:cNvSpPr txBox="1">
            <a:spLocks noChangeArrowheads="1"/>
          </p:cNvSpPr>
          <p:nvPr/>
        </p:nvSpPr>
        <p:spPr bwMode="auto">
          <a:xfrm>
            <a:off x="5486400" y="4495800"/>
            <a:ext cx="2895600" cy="581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s-ES" sz="1600" b="1">
                <a:solidFill>
                  <a:schemeClr val="bg2"/>
                </a:solidFill>
                <a:latin typeface="Times New Roman" pitchFamily="18" charset="0"/>
              </a:rPr>
              <a:t>Dir Origen : 192.168.14.3</a:t>
            </a:r>
          </a:p>
          <a:p>
            <a:pPr algn="ctr" eaLnBrk="0" hangingPunct="0"/>
            <a:r>
              <a:rPr lang="es-ES" sz="1600" b="1">
                <a:solidFill>
                  <a:schemeClr val="bg2"/>
                </a:solidFill>
                <a:latin typeface="Times New Roman" pitchFamily="18" charset="0"/>
              </a:rPr>
              <a:t>Dir Destino: 192.168.12.3</a:t>
            </a:r>
          </a:p>
        </p:txBody>
      </p:sp>
      <p:sp>
        <p:nvSpPr>
          <p:cNvPr id="99909" name="Text Box 581"/>
          <p:cNvSpPr txBox="1">
            <a:spLocks noChangeArrowheads="1"/>
          </p:cNvSpPr>
          <p:nvPr/>
        </p:nvSpPr>
        <p:spPr bwMode="auto">
          <a:xfrm>
            <a:off x="1066800" y="5410200"/>
            <a:ext cx="685800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1600" dirty="0"/>
              <a:t>Se envían Mensajes del </a:t>
            </a:r>
            <a:r>
              <a:rPr lang="es-ES_tradnl" sz="1600" b="1" dirty="0"/>
              <a:t>host C </a:t>
            </a:r>
            <a:r>
              <a:rPr lang="es-ES_tradnl" sz="1600" dirty="0"/>
              <a:t>al </a:t>
            </a:r>
            <a:r>
              <a:rPr lang="es-ES_tradnl" sz="1600" b="1" dirty="0"/>
              <a:t>host D </a:t>
            </a:r>
            <a:r>
              <a:rPr lang="es-ES_tradnl" sz="1600" dirty="0"/>
              <a:t>con </a:t>
            </a:r>
            <a:r>
              <a:rPr lang="es-ES_tradnl" sz="1600" b="1" dirty="0" err="1"/>
              <a:t>Strict</a:t>
            </a:r>
            <a:r>
              <a:rPr lang="es-ES_tradnl" sz="1600" b="1" dirty="0"/>
              <a:t> </a:t>
            </a:r>
            <a:r>
              <a:rPr lang="es-ES_tradnl" sz="1600" b="1" dirty="0" err="1"/>
              <a:t>Routing</a:t>
            </a:r>
            <a:r>
              <a:rPr lang="es-ES_tradnl" sz="1600" b="1" dirty="0"/>
              <a:t> </a:t>
            </a:r>
            <a:r>
              <a:rPr lang="es-ES_tradnl" sz="1600" dirty="0"/>
              <a:t>definiendo a  </a:t>
            </a:r>
            <a:r>
              <a:rPr lang="es-ES_tradnl" sz="1600" b="1" dirty="0"/>
              <a:t>R2 (192.168.14.1</a:t>
            </a:r>
            <a:r>
              <a:rPr lang="es-ES_tradnl" sz="1600" b="1" dirty="0" smtClean="0"/>
              <a:t>), R1(192.168.10.1)  y </a:t>
            </a:r>
            <a:r>
              <a:rPr lang="es-ES_tradnl" sz="1600" dirty="0" smtClean="0"/>
              <a:t> </a:t>
            </a:r>
            <a:r>
              <a:rPr lang="es-ES_tradnl" sz="1600" b="1" dirty="0"/>
              <a:t>R4 (192.168.12.2)</a:t>
            </a:r>
            <a:endParaRPr lang="es-E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642909" y="1600994"/>
            <a:ext cx="7996265" cy="4213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z="2000" dirty="0" err="1" smtClean="0"/>
              <a:t>Strict</a:t>
            </a:r>
            <a:r>
              <a:rPr lang="es-ES" sz="2000" dirty="0" smtClean="0"/>
              <a:t> </a:t>
            </a:r>
            <a:r>
              <a:rPr lang="es-ES" sz="2000" dirty="0" err="1" smtClean="0"/>
              <a:t>Source</a:t>
            </a:r>
            <a:r>
              <a:rPr lang="es-ES" sz="2000" dirty="0" smtClean="0"/>
              <a:t> </a:t>
            </a:r>
            <a:r>
              <a:rPr lang="es-ES" sz="2000" dirty="0" err="1" smtClean="0"/>
              <a:t>Routing</a:t>
            </a:r>
            <a:r>
              <a:rPr lang="es-ES" sz="2000" dirty="0" smtClean="0"/>
              <a:t>:  Envió desde Host C</a:t>
            </a:r>
            <a:endParaRPr lang="es-ES" sz="2000" dirty="0"/>
          </a:p>
        </p:txBody>
      </p:sp>
      <p:cxnSp>
        <p:nvCxnSpPr>
          <p:cNvPr id="7" name="6 Conector recto de flecha"/>
          <p:cNvCxnSpPr/>
          <p:nvPr/>
        </p:nvCxnSpPr>
        <p:spPr>
          <a:xfrm rot="10800000" flipV="1">
            <a:off x="5357818" y="3214686"/>
            <a:ext cx="714380" cy="642942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 rot="5400000" flipH="1" flipV="1">
            <a:off x="3500430" y="3214686"/>
            <a:ext cx="571504" cy="1428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Elipse"/>
          <p:cNvSpPr/>
          <p:nvPr/>
        </p:nvSpPr>
        <p:spPr>
          <a:xfrm>
            <a:off x="642910" y="3000372"/>
            <a:ext cx="2143140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CuadroTexto"/>
          <p:cNvSpPr txBox="1"/>
          <p:nvPr/>
        </p:nvSpPr>
        <p:spPr>
          <a:xfrm>
            <a:off x="3428992" y="3429000"/>
            <a:ext cx="5715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R2=</a:t>
            </a:r>
            <a:endParaRPr lang="es-E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" y="1634573"/>
            <a:ext cx="8229600" cy="4219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z="2000" dirty="0" err="1" smtClean="0"/>
              <a:t>Strict</a:t>
            </a:r>
            <a:r>
              <a:rPr lang="es-ES" sz="2000" dirty="0" smtClean="0"/>
              <a:t> </a:t>
            </a:r>
            <a:r>
              <a:rPr lang="es-ES" sz="2000" dirty="0" err="1" smtClean="0"/>
              <a:t>Source</a:t>
            </a:r>
            <a:r>
              <a:rPr lang="es-ES" sz="2000" dirty="0" smtClean="0"/>
              <a:t> </a:t>
            </a:r>
            <a:r>
              <a:rPr lang="es-ES" sz="2000" dirty="0" err="1" smtClean="0"/>
              <a:t>Routing</a:t>
            </a:r>
            <a:r>
              <a:rPr lang="es-ES" sz="2000" dirty="0" smtClean="0"/>
              <a:t>: En el </a:t>
            </a:r>
            <a:r>
              <a:rPr lang="es-ES" sz="2000" dirty="0" err="1" smtClean="0"/>
              <a:t>r</a:t>
            </a:r>
            <a:r>
              <a:rPr lang="es-ES" sz="2000" dirty="0" err="1" smtClean="0"/>
              <a:t>outer</a:t>
            </a:r>
            <a:r>
              <a:rPr lang="es-ES" sz="2000" dirty="0" smtClean="0"/>
              <a:t>  2 </a:t>
            </a:r>
            <a:endParaRPr lang="es-ES" sz="2000" dirty="0"/>
          </a:p>
        </p:txBody>
      </p:sp>
      <p:cxnSp>
        <p:nvCxnSpPr>
          <p:cNvPr id="7" name="6 Conector recto de flecha"/>
          <p:cNvCxnSpPr/>
          <p:nvPr/>
        </p:nvCxnSpPr>
        <p:spPr>
          <a:xfrm rot="5400000">
            <a:off x="5214942" y="3357562"/>
            <a:ext cx="1000132" cy="714380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 rot="5400000" flipH="1" flipV="1">
            <a:off x="3357554" y="3357562"/>
            <a:ext cx="857256" cy="1428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3357554" y="3794943"/>
            <a:ext cx="5715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R1=</a:t>
            </a:r>
            <a:endParaRPr lang="es-E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9113" y="1428736"/>
            <a:ext cx="81057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z="2000" dirty="0" err="1" smtClean="0"/>
              <a:t>Strict</a:t>
            </a:r>
            <a:r>
              <a:rPr lang="es-ES" sz="2000" dirty="0" smtClean="0"/>
              <a:t> </a:t>
            </a:r>
            <a:r>
              <a:rPr lang="es-ES" sz="2000" dirty="0" err="1" smtClean="0"/>
              <a:t>Source</a:t>
            </a:r>
            <a:r>
              <a:rPr lang="es-ES" sz="2000" dirty="0" smtClean="0"/>
              <a:t> </a:t>
            </a:r>
            <a:r>
              <a:rPr lang="es-ES" sz="2000" dirty="0" err="1" smtClean="0"/>
              <a:t>Routing</a:t>
            </a:r>
            <a:r>
              <a:rPr lang="es-ES" sz="2000" dirty="0" smtClean="0"/>
              <a:t>: En el </a:t>
            </a:r>
            <a:r>
              <a:rPr lang="es-ES" sz="2000" dirty="0" err="1" smtClean="0"/>
              <a:t>r</a:t>
            </a:r>
            <a:r>
              <a:rPr lang="es-ES" sz="2000" dirty="0" err="1" smtClean="0"/>
              <a:t>outer</a:t>
            </a:r>
            <a:r>
              <a:rPr lang="es-ES" sz="2000" dirty="0" smtClean="0"/>
              <a:t>  1 </a:t>
            </a:r>
            <a:endParaRPr lang="es-ES" sz="2000" dirty="0"/>
          </a:p>
        </p:txBody>
      </p:sp>
      <p:cxnSp>
        <p:nvCxnSpPr>
          <p:cNvPr id="7" name="6 Conector recto de flecha"/>
          <p:cNvCxnSpPr/>
          <p:nvPr/>
        </p:nvCxnSpPr>
        <p:spPr>
          <a:xfrm rot="5400000">
            <a:off x="5143504" y="3429000"/>
            <a:ext cx="1143008" cy="714380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 rot="5400000" flipH="1" flipV="1">
            <a:off x="3214678" y="3286124"/>
            <a:ext cx="1214446" cy="21431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3357554" y="3857628"/>
            <a:ext cx="5715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R4=</a:t>
            </a:r>
            <a:endParaRPr lang="es-E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1500173"/>
            <a:ext cx="8126486" cy="42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z="2000" dirty="0" err="1" smtClean="0"/>
              <a:t>Strict</a:t>
            </a:r>
            <a:r>
              <a:rPr lang="es-ES" sz="2000" dirty="0" smtClean="0"/>
              <a:t> </a:t>
            </a:r>
            <a:r>
              <a:rPr lang="es-ES" sz="2000" dirty="0" err="1" smtClean="0"/>
              <a:t>Source</a:t>
            </a:r>
            <a:r>
              <a:rPr lang="es-ES" sz="2000" dirty="0" smtClean="0"/>
              <a:t> </a:t>
            </a:r>
            <a:r>
              <a:rPr lang="es-ES" sz="2000" dirty="0" err="1" smtClean="0"/>
              <a:t>Routing</a:t>
            </a:r>
            <a:r>
              <a:rPr lang="es-ES" sz="2000" dirty="0" smtClean="0"/>
              <a:t>: En el </a:t>
            </a:r>
            <a:r>
              <a:rPr lang="es-ES" sz="2000" dirty="0" err="1" smtClean="0"/>
              <a:t>r</a:t>
            </a:r>
            <a:r>
              <a:rPr lang="es-ES" sz="2000" dirty="0" err="1" smtClean="0"/>
              <a:t>outer</a:t>
            </a:r>
            <a:r>
              <a:rPr lang="es-ES" sz="2000" dirty="0" smtClean="0"/>
              <a:t>  4 </a:t>
            </a:r>
            <a:endParaRPr lang="es-ES" sz="2000" dirty="0"/>
          </a:p>
        </p:txBody>
      </p:sp>
      <p:cxnSp>
        <p:nvCxnSpPr>
          <p:cNvPr id="9" name="8 Conector recto de flecha"/>
          <p:cNvCxnSpPr/>
          <p:nvPr/>
        </p:nvCxnSpPr>
        <p:spPr>
          <a:xfrm rot="5400000" flipH="1" flipV="1">
            <a:off x="3071802" y="3571876"/>
            <a:ext cx="1571636" cy="1428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3143240" y="4286256"/>
            <a:ext cx="10715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Host D=</a:t>
            </a:r>
            <a:endParaRPr lang="es-E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000" dirty="0"/>
              <a:t>IP- Opciones- </a:t>
            </a:r>
            <a:r>
              <a:rPr lang="es-ES_tradnl" sz="2000" dirty="0" err="1"/>
              <a:t>Source</a:t>
            </a:r>
            <a:r>
              <a:rPr lang="es-ES_tradnl" sz="2000" dirty="0"/>
              <a:t> </a:t>
            </a:r>
            <a:r>
              <a:rPr lang="es-ES_tradnl" sz="2000" dirty="0" err="1"/>
              <a:t>routing</a:t>
            </a:r>
            <a:endParaRPr lang="es-ES" sz="2000" dirty="0"/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382000" cy="4906963"/>
          </a:xfrm>
          <a:noFill/>
          <a:ln/>
        </p:spPr>
        <p:txBody>
          <a:bodyPr/>
          <a:lstStyle/>
          <a:p>
            <a:r>
              <a:rPr lang="es-ES" b="1" dirty="0" err="1" smtClean="0"/>
              <a:t>Loose</a:t>
            </a:r>
            <a:r>
              <a:rPr lang="es-ES" b="1" dirty="0" smtClean="0"/>
              <a:t> </a:t>
            </a:r>
            <a:r>
              <a:rPr lang="es-ES" b="1" dirty="0" err="1" smtClean="0"/>
              <a:t>Source</a:t>
            </a:r>
            <a:r>
              <a:rPr lang="es-ES" b="1" dirty="0" smtClean="0"/>
              <a:t> </a:t>
            </a:r>
            <a:r>
              <a:rPr lang="es-ES" b="1" dirty="0" err="1" smtClean="0"/>
              <a:t>Routing</a:t>
            </a:r>
            <a:r>
              <a:rPr lang="es-ES" b="1" dirty="0" smtClean="0"/>
              <a:t> </a:t>
            </a:r>
            <a:r>
              <a:rPr lang="es-ES_tradnl" dirty="0" smtClean="0"/>
              <a:t>: </a:t>
            </a:r>
            <a:endParaRPr lang="es-ES_tradnl" dirty="0"/>
          </a:p>
          <a:p>
            <a:pPr lvl="1"/>
            <a:r>
              <a:rPr lang="es-ES_tradnl" dirty="0" smtClean="0"/>
              <a:t>Esta opción permite que existan </a:t>
            </a:r>
            <a:r>
              <a:rPr lang="es-ES_tradnl" dirty="0" err="1" smtClean="0"/>
              <a:t>router</a:t>
            </a:r>
            <a:r>
              <a:rPr lang="es-ES_tradnl" dirty="0" smtClean="0"/>
              <a:t> entre los indicados como destino.</a:t>
            </a:r>
            <a:endParaRPr lang="es-ES" dirty="0"/>
          </a:p>
        </p:txBody>
      </p:sp>
      <p:pic>
        <p:nvPicPr>
          <p:cNvPr id="6" name="Picture 58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357430"/>
            <a:ext cx="7205682" cy="31856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7" name="Text Box 581"/>
          <p:cNvSpPr txBox="1">
            <a:spLocks noChangeArrowheads="1"/>
          </p:cNvSpPr>
          <p:nvPr/>
        </p:nvSpPr>
        <p:spPr bwMode="auto">
          <a:xfrm>
            <a:off x="2286000" y="5786454"/>
            <a:ext cx="68580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1600" dirty="0"/>
              <a:t>Se envían Mensajes del </a:t>
            </a:r>
            <a:r>
              <a:rPr lang="es-ES_tradnl" sz="1600" b="1" dirty="0"/>
              <a:t>host C </a:t>
            </a:r>
            <a:r>
              <a:rPr lang="es-ES_tradnl" sz="1600" dirty="0"/>
              <a:t>al </a:t>
            </a:r>
            <a:r>
              <a:rPr lang="es-ES_tradnl" sz="1600" b="1" dirty="0"/>
              <a:t>host D </a:t>
            </a:r>
            <a:r>
              <a:rPr lang="es-ES_tradnl" sz="1600" dirty="0"/>
              <a:t>con </a:t>
            </a:r>
            <a:r>
              <a:rPr lang="es-ES_tradnl" sz="1600" b="1" dirty="0" err="1"/>
              <a:t>Strict</a:t>
            </a:r>
            <a:r>
              <a:rPr lang="es-ES_tradnl" sz="1600" b="1" dirty="0"/>
              <a:t> </a:t>
            </a:r>
            <a:r>
              <a:rPr lang="es-ES_tradnl" sz="1600" b="1" dirty="0" err="1"/>
              <a:t>Routing</a:t>
            </a:r>
            <a:r>
              <a:rPr lang="es-ES_tradnl" sz="1600" b="1" dirty="0"/>
              <a:t> </a:t>
            </a:r>
            <a:r>
              <a:rPr lang="es-ES_tradnl" sz="1600" dirty="0"/>
              <a:t>definiendo a  </a:t>
            </a:r>
            <a:r>
              <a:rPr lang="es-ES_tradnl" sz="1600" b="1" dirty="0"/>
              <a:t>R2 (</a:t>
            </a:r>
            <a:r>
              <a:rPr lang="es-ES_tradnl" sz="1600" b="1" dirty="0" smtClean="0"/>
              <a:t>192.168.14.1) y </a:t>
            </a:r>
            <a:r>
              <a:rPr lang="es-ES_tradnl" sz="1600" dirty="0" smtClean="0"/>
              <a:t> </a:t>
            </a:r>
            <a:r>
              <a:rPr lang="es-ES_tradnl" sz="1600" b="1" dirty="0"/>
              <a:t>R4 (192.168.12.2)</a:t>
            </a:r>
            <a:endParaRPr lang="es-E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315</TotalTime>
  <Words>375</Words>
  <PresentationFormat>Presentación en pantalla (4:3)</PresentationFormat>
  <Paragraphs>60</Paragraphs>
  <Slides>10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Concurrencia</vt:lpstr>
      <vt:lpstr>Datagram IP Opciones</vt:lpstr>
      <vt:lpstr>Datagram IP: Encabezado</vt:lpstr>
      <vt:lpstr>IP- Opciones- Source routing</vt:lpstr>
      <vt:lpstr>Strict Source Routing</vt:lpstr>
      <vt:lpstr>Strict Source Routing:  Envió desde Host C</vt:lpstr>
      <vt:lpstr>Strict Source Routing: En el router  2 </vt:lpstr>
      <vt:lpstr>Strict Source Routing: En el router  1 </vt:lpstr>
      <vt:lpstr>Strict Source Routing: En el router  4 </vt:lpstr>
      <vt:lpstr>IP- Opciones- Source routing</vt:lpstr>
      <vt:lpstr>IP- Opciones- Source routing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Datagram IP Opciones</dc:title>
  <cp:lastModifiedBy>mara</cp:lastModifiedBy>
  <cp:revision>35</cp:revision>
  <dcterms:modified xsi:type="dcterms:W3CDTF">2011-05-17T21:38:06Z</dcterms:modified>
</cp:coreProperties>
</file>