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5" r:id="rId3"/>
    <p:sldId id="257" r:id="rId4"/>
    <p:sldId id="258" r:id="rId5"/>
    <p:sldId id="259" r:id="rId6"/>
    <p:sldId id="280" r:id="rId7"/>
    <p:sldId id="281" r:id="rId8"/>
    <p:sldId id="260" r:id="rId9"/>
    <p:sldId id="282" r:id="rId10"/>
    <p:sldId id="283" r:id="rId11"/>
    <p:sldId id="284" r:id="rId12"/>
    <p:sldId id="286" r:id="rId13"/>
    <p:sldId id="287" r:id="rId14"/>
    <p:sldId id="266" r:id="rId15"/>
    <p:sldId id="269" r:id="rId16"/>
    <p:sldId id="276" r:id="rId17"/>
    <p:sldId id="285" r:id="rId18"/>
    <p:sldId id="289" r:id="rId19"/>
    <p:sldId id="288" r:id="rId20"/>
    <p:sldId id="272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63679" autoAdjust="0"/>
  </p:normalViewPr>
  <p:slideViewPr>
    <p:cSldViewPr>
      <p:cViewPr varScale="1">
        <p:scale>
          <a:sx n="74" d="100"/>
          <a:sy n="74" d="100"/>
        </p:scale>
        <p:origin x="-27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ED1B0-9041-432A-A061-7A6802013492}" type="datetimeFigureOut">
              <a:rPr lang="es-ES" smtClean="0"/>
              <a:pPr/>
              <a:t>11/05/2011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1BF78-2AB1-4432-9B98-65AE33A9FC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1BF78-2AB1-4432-9B98-65AE33A9FC55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s-ES_tradnl" dirty="0" smtClean="0"/>
              <a:t>MTU unidad </a:t>
            </a:r>
            <a:r>
              <a:rPr lang="es-ES_tradnl" dirty="0" smtClean="0"/>
              <a:t>máxima </a:t>
            </a:r>
            <a:r>
              <a:rPr lang="es-ES_tradnl" dirty="0" smtClean="0"/>
              <a:t>de transferencia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F1926F-4EE4-43CB-8AA7-B46D734A2080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DATAGRAM IP: posee 20bytes de encabezado y el tamaño de datos</a:t>
            </a:r>
            <a:r>
              <a:rPr lang="es-ES" baseline="0" dirty="0" smtClean="0"/>
              <a:t> variable</a:t>
            </a:r>
          </a:p>
          <a:p>
            <a:r>
              <a:rPr lang="es-ES" baseline="0" dirty="0" smtClean="0"/>
              <a:t>VERS: Indica la versión del protocolo IpV4 y IpV6</a:t>
            </a:r>
          </a:p>
          <a:p>
            <a:r>
              <a:rPr lang="es-ES" baseline="0" dirty="0" smtClean="0"/>
              <a:t>HLEN: indica el tamaño del encabezado en cantidad de filas de 32 bits el valor mínimo es 5 y el máximo es 15 y esto depende de si hay opciones o no las hay. Como HLEN es de 4bits limita a poder transmitir como máximo 40bytes como máximo para la parte de opciones ya que el numero máximo a escribir es 15</a:t>
            </a:r>
          </a:p>
          <a:p>
            <a:r>
              <a:rPr lang="es-ES" baseline="0" dirty="0" smtClean="0"/>
              <a:t>TIPO SERVICIO: este campo sirve para indicar el servicio que se desea en una combinación de confiabilidad y seguridad. Alternando los bits.</a:t>
            </a:r>
          </a:p>
          <a:p>
            <a:r>
              <a:rPr lang="es-ES" baseline="0" dirty="0" smtClean="0"/>
              <a:t>LONGITUD TOTAL: Indica la longitud total del paquete por ahora es 2ª la 16 ósea 65 535 bytes</a:t>
            </a:r>
          </a:p>
          <a:p>
            <a:r>
              <a:rPr lang="es-ES" baseline="0" dirty="0" smtClean="0"/>
              <a:t>IDENTIFICACIÓN: es básicamente un id de paquete para que el destino pueda determinar a que datagram pertenece el paquete recién llegado.</a:t>
            </a:r>
          </a:p>
          <a:p>
            <a:r>
              <a:rPr lang="es-ES" dirty="0" smtClean="0"/>
              <a:t>FLAGS,</a:t>
            </a:r>
            <a:r>
              <a:rPr lang="es-ES" baseline="0" dirty="0" smtClean="0"/>
              <a:t>  es un conjunto de tres bits </a:t>
            </a:r>
          </a:p>
          <a:p>
            <a:r>
              <a:rPr lang="es-ES" baseline="0" dirty="0" smtClean="0"/>
              <a:t>	1, el primero es sin uso. Debe ser 0.</a:t>
            </a:r>
          </a:p>
          <a:p>
            <a:r>
              <a:rPr lang="es-ES" baseline="0" dirty="0" smtClean="0"/>
              <a:t>	2, DF indica no fragmentar el paquete 0 indica que se puede fragmentar 1 no se puede fragmentar.</a:t>
            </a:r>
          </a:p>
          <a:p>
            <a:r>
              <a:rPr lang="es-ES" baseline="0" dirty="0" smtClean="0"/>
              <a:t>	3, MF indica si vienen, más fragmentos 1 que vienen más cero que es el ultimo fragmento.</a:t>
            </a:r>
          </a:p>
          <a:p>
            <a:r>
              <a:rPr lang="es-ES" baseline="0" dirty="0" smtClean="0"/>
              <a:t>DESPLAZAMIENTO: indica el desplazamiento del fragmento dentro del datagram original.</a:t>
            </a:r>
          </a:p>
          <a:p>
            <a:r>
              <a:rPr lang="es-ES" baseline="0" dirty="0" smtClean="0"/>
              <a:t>TTL: Tiempo  de vida del paquete indica el valor en segundos de cuanto puede estar un paquete en la red el valor </a:t>
            </a:r>
            <a:r>
              <a:rPr lang="es-ES" baseline="0" dirty="0" smtClean="0"/>
              <a:t>máximo </a:t>
            </a:r>
            <a:r>
              <a:rPr lang="es-ES" baseline="0" dirty="0" smtClean="0"/>
              <a:t>es 255 y por cada salto que realiza se descuenta en uno, si el paquete se queda más de un tiempo en un router se descuenta esa cantidad.</a:t>
            </a:r>
          </a:p>
          <a:p>
            <a:r>
              <a:rPr lang="es-ES" baseline="0" dirty="0" smtClean="0"/>
              <a:t>PROTOCOLO: Indica cual es el protocolo que con cual va entregar el paquete a las capas superiores una vez ensamblado.</a:t>
            </a:r>
          </a:p>
          <a:p>
            <a:r>
              <a:rPr lang="es-ES" baseline="0" dirty="0" smtClean="0"/>
              <a:t>CHECKSUM: Suma de verificación, para comprobar solamente el encabezado del paquete no tenga errores. Usando aritmética complemento a 1</a:t>
            </a:r>
          </a:p>
          <a:p>
            <a:r>
              <a:rPr lang="es-ES" baseline="0" dirty="0" smtClean="0"/>
              <a:t>IP ORIGEN y IP DESTINO, son las direcciones de los host emisor y receptor del datagram.</a:t>
            </a:r>
          </a:p>
          <a:p>
            <a:endParaRPr lang="es-ES" baseline="0" dirty="0" smtClean="0"/>
          </a:p>
          <a:p>
            <a:r>
              <a:rPr lang="es-ES" baseline="0" dirty="0" smtClean="0"/>
              <a:t>Opciones es un campo que vamos a ver a continuación y se usa para,</a:t>
            </a:r>
          </a:p>
          <a:p>
            <a:r>
              <a:rPr lang="es-ES" baseline="0" dirty="0" smtClean="0"/>
              <a:t>El manejo de errores</a:t>
            </a:r>
          </a:p>
          <a:p>
            <a:r>
              <a:rPr lang="es-ES" baseline="0" dirty="0" smtClean="0"/>
              <a:t>Opciones de ruteo</a:t>
            </a:r>
          </a:p>
          <a:p>
            <a:r>
              <a:rPr lang="es-ES" baseline="0" dirty="0" smtClean="0"/>
              <a:t>Seguridad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1BF78-2AB1-4432-9B98-65AE33A9FC55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376E75-B0B8-408A-BEFF-FCC143BBBDBF}" type="datetimeFigureOut">
              <a:rPr lang="es-ES" smtClean="0"/>
              <a:pPr/>
              <a:t>11/05/2011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D729C9-EC60-4E6D-B9CD-11010F642B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6E75-B0B8-408A-BEFF-FCC143BBBDBF}" type="datetimeFigureOut">
              <a:rPr lang="es-ES" smtClean="0"/>
              <a:pPr/>
              <a:t>11/05/2011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729C9-EC60-4E6D-B9CD-11010F642B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6E75-B0B8-408A-BEFF-FCC143BBBDBF}" type="datetimeFigureOut">
              <a:rPr lang="es-ES" smtClean="0"/>
              <a:pPr/>
              <a:t>11/05/2011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729C9-EC60-4E6D-B9CD-11010F642B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6E75-B0B8-408A-BEFF-FCC143BBBDBF}" type="datetimeFigureOut">
              <a:rPr lang="es-ES" smtClean="0"/>
              <a:pPr/>
              <a:t>11/05/2011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729C9-EC60-4E6D-B9CD-11010F642B4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6E75-B0B8-408A-BEFF-FCC143BBBDBF}" type="datetimeFigureOut">
              <a:rPr lang="es-ES" smtClean="0"/>
              <a:pPr/>
              <a:t>11/05/2011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729C9-EC60-4E6D-B9CD-11010F642B4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6E75-B0B8-408A-BEFF-FCC143BBBDBF}" type="datetimeFigureOut">
              <a:rPr lang="es-ES" smtClean="0"/>
              <a:pPr/>
              <a:t>11/05/2011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729C9-EC60-4E6D-B9CD-11010F642B4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6E75-B0B8-408A-BEFF-FCC143BBBDBF}" type="datetimeFigureOut">
              <a:rPr lang="es-ES" smtClean="0"/>
              <a:pPr/>
              <a:t>11/05/2011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729C9-EC60-4E6D-B9CD-11010F642B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6E75-B0B8-408A-BEFF-FCC143BBBDBF}" type="datetimeFigureOut">
              <a:rPr lang="es-ES" smtClean="0"/>
              <a:pPr/>
              <a:t>11/05/2011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729C9-EC60-4E6D-B9CD-11010F642B4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76E75-B0B8-408A-BEFF-FCC143BBBDBF}" type="datetimeFigureOut">
              <a:rPr lang="es-ES" smtClean="0"/>
              <a:pPr/>
              <a:t>11/05/2011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729C9-EC60-4E6D-B9CD-11010F642B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376E75-B0B8-408A-BEFF-FCC143BBBDBF}" type="datetimeFigureOut">
              <a:rPr lang="es-ES" smtClean="0"/>
              <a:pPr/>
              <a:t>11/05/2011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D729C9-EC60-4E6D-B9CD-11010F642B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376E75-B0B8-408A-BEFF-FCC143BBBDBF}" type="datetimeFigureOut">
              <a:rPr lang="es-ES" smtClean="0"/>
              <a:pPr/>
              <a:t>11/05/2011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D729C9-EC60-4E6D-B9CD-11010F642B4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376E75-B0B8-408A-BEFF-FCC143BBBDBF}" type="datetimeFigureOut">
              <a:rPr lang="es-ES" smtClean="0"/>
              <a:pPr/>
              <a:t>11/05/2011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7D729C9-EC60-4E6D-B9CD-11010F642B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Datagram</a:t>
            </a:r>
            <a:r>
              <a:rPr lang="es-ES_tradnl" dirty="0" smtClean="0"/>
              <a:t> IP, Fragmentación e ICMP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000" dirty="0"/>
              <a:t>Mensajes ICMP- </a:t>
            </a:r>
            <a:r>
              <a:rPr lang="es-ES_tradnl" sz="2400" dirty="0"/>
              <a:t>Echo </a:t>
            </a:r>
            <a:r>
              <a:rPr lang="es-ES_tradnl" sz="2400" dirty="0"/>
              <a:t>Request</a:t>
            </a:r>
            <a:r>
              <a:rPr lang="es-ES_tradnl" sz="2400" dirty="0"/>
              <a:t> &amp; Echo </a:t>
            </a:r>
            <a:r>
              <a:rPr lang="es-ES_tradnl" sz="2400" dirty="0"/>
              <a:t>Reply</a:t>
            </a:r>
            <a:r>
              <a:rPr lang="es-ES" dirty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114800"/>
            <a:ext cx="8229600" cy="2133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ES_tradnl" sz="2000" dirty="0"/>
              <a:t>Se utiliza para detectar si un sistema esta en red.</a:t>
            </a:r>
          </a:p>
          <a:p>
            <a:pPr>
              <a:lnSpc>
                <a:spcPct val="90000"/>
              </a:lnSpc>
            </a:pPr>
            <a:r>
              <a:rPr lang="es-ES_tradnl" sz="2000" dirty="0"/>
              <a:t>La petición se inicia con Echo </a:t>
            </a:r>
            <a:r>
              <a:rPr lang="es-ES_tradnl" sz="2000" dirty="0"/>
              <a:t>Request</a:t>
            </a:r>
            <a:r>
              <a:rPr lang="es-ES_tradnl" sz="2000" dirty="0"/>
              <a:t> (tipo =8)  y el destino debe contestar con el Echo </a:t>
            </a:r>
            <a:r>
              <a:rPr lang="es-ES_tradnl" sz="2000" dirty="0"/>
              <a:t>Reply</a:t>
            </a:r>
            <a:r>
              <a:rPr lang="es-ES_tradnl" sz="2000" dirty="0"/>
              <a:t> (tipo = 0).</a:t>
            </a:r>
          </a:p>
          <a:p>
            <a:pPr>
              <a:lnSpc>
                <a:spcPct val="90000"/>
              </a:lnSpc>
            </a:pPr>
            <a:r>
              <a:rPr lang="es-ES_tradnl" sz="2000" i="1" dirty="0"/>
              <a:t>Identificador y secuencia</a:t>
            </a:r>
            <a:r>
              <a:rPr lang="es-ES_tradnl" sz="2000" dirty="0"/>
              <a:t> deben ser los mismos en la respuesta.</a:t>
            </a:r>
          </a:p>
          <a:p>
            <a:pPr lvl="1">
              <a:lnSpc>
                <a:spcPct val="90000"/>
              </a:lnSpc>
            </a:pPr>
            <a:r>
              <a:rPr lang="es-ES_tradnl" sz="2000" dirty="0"/>
              <a:t>Tiempo de respuesta.</a:t>
            </a:r>
          </a:p>
          <a:p>
            <a:pPr>
              <a:lnSpc>
                <a:spcPct val="90000"/>
              </a:lnSpc>
            </a:pPr>
            <a:r>
              <a:rPr lang="es-ES_tradnl" sz="2000" dirty="0"/>
              <a:t>Implementado en muchos </a:t>
            </a:r>
            <a:r>
              <a:rPr lang="es-ES_tradnl" sz="2000" dirty="0"/>
              <a:t>SOs</a:t>
            </a:r>
            <a:r>
              <a:rPr lang="es-ES_tradnl" sz="2000" dirty="0"/>
              <a:t> con</a:t>
            </a:r>
            <a:r>
              <a:rPr lang="es-ES_tradnl" sz="2000" b="1" i="1" dirty="0"/>
              <a:t>  </a:t>
            </a:r>
            <a:r>
              <a:rPr lang="es-ES_tradnl" sz="2000" dirty="0"/>
              <a:t>el comando</a:t>
            </a:r>
            <a:r>
              <a:rPr lang="es-ES_tradnl" sz="2000" b="1" i="1" dirty="0"/>
              <a:t> Ping.</a:t>
            </a:r>
          </a:p>
          <a:p>
            <a:pPr>
              <a:lnSpc>
                <a:spcPct val="90000"/>
              </a:lnSpc>
            </a:pPr>
            <a:endParaRPr lang="es-ES_tradnl" sz="2000" b="1" i="1" dirty="0"/>
          </a:p>
          <a:p>
            <a:pPr>
              <a:lnSpc>
                <a:spcPct val="90000"/>
              </a:lnSpc>
            </a:pPr>
            <a:endParaRPr lang="es-ES" sz="2000" b="1" i="1" dirty="0"/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28800"/>
            <a:ext cx="800100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152400"/>
            <a:ext cx="8229600" cy="1371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2000" dirty="0"/>
              <a:t>Comandos </a:t>
            </a:r>
            <a:r>
              <a:rPr lang="es-ES_tradnl" sz="2000" dirty="0"/>
              <a:t>Icmp</a:t>
            </a:r>
            <a:r>
              <a:rPr lang="es-ES_tradnl" sz="2000" dirty="0"/>
              <a:t> -  Ping</a:t>
            </a:r>
            <a:r>
              <a:rPr lang="es-ES_tradnl" dirty="0"/>
              <a:t> 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57200" y="1484313"/>
            <a:ext cx="8229600" cy="4383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spcBef>
                <a:spcPts val="600"/>
              </a:spcBef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>
                <a:solidFill>
                  <a:srgbClr val="000000"/>
                </a:solidFill>
              </a:rPr>
              <a:t>La orden Ping envía mensajes de </a:t>
            </a:r>
            <a:r>
              <a:rPr lang="es-ES_tradnl" sz="2000" dirty="0" smtClean="0">
                <a:solidFill>
                  <a:srgbClr val="000000"/>
                </a:solidFill>
              </a:rPr>
              <a:t>solicitud </a:t>
            </a:r>
            <a:r>
              <a:rPr lang="es-ES_tradnl" sz="2000" dirty="0">
                <a:solidFill>
                  <a:srgbClr val="000000"/>
                </a:solidFill>
              </a:rPr>
              <a:t>de Eco e informa acerca de las respuestas.</a:t>
            </a:r>
          </a:p>
          <a:p>
            <a:pPr marL="341313" indent="-341313">
              <a:spcBef>
                <a:spcPts val="600"/>
              </a:spcBef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>
                <a:solidFill>
                  <a:srgbClr val="000000"/>
                </a:solidFill>
              </a:rPr>
              <a:t>Utiliza "Echo </a:t>
            </a:r>
            <a:r>
              <a:rPr lang="es-ES_tradnl" sz="2000" dirty="0">
                <a:solidFill>
                  <a:srgbClr val="000000"/>
                </a:solidFill>
              </a:rPr>
              <a:t>Request</a:t>
            </a:r>
            <a:r>
              <a:rPr lang="es-ES_tradnl" sz="2000" dirty="0">
                <a:solidFill>
                  <a:srgbClr val="000000"/>
                </a:solidFill>
              </a:rPr>
              <a:t>" y "Echo </a:t>
            </a:r>
            <a:r>
              <a:rPr lang="es-ES_tradnl" sz="2000" dirty="0">
                <a:solidFill>
                  <a:srgbClr val="000000"/>
                </a:solidFill>
              </a:rPr>
              <a:t>Reply</a:t>
            </a:r>
            <a:r>
              <a:rPr lang="es-ES_tradnl" sz="2000" dirty="0">
                <a:solidFill>
                  <a:srgbClr val="000000"/>
                </a:solidFill>
              </a:rPr>
              <a:t>" de ICMP.</a:t>
            </a:r>
          </a:p>
          <a:p>
            <a:pPr marL="341313" indent="-341313">
              <a:spcBef>
                <a:spcPts val="600"/>
              </a:spcBef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>
                <a:solidFill>
                  <a:srgbClr val="000000"/>
                </a:solidFill>
              </a:rPr>
              <a:t>Parámetros: </a:t>
            </a:r>
          </a:p>
          <a:p>
            <a:pPr marL="741363" lvl="1" indent="-284163">
              <a:spcBef>
                <a:spcPts val="600"/>
              </a:spcBef>
              <a:buClr>
                <a:srgbClr val="9999CC"/>
              </a:buClr>
              <a:buSzPct val="80000"/>
              <a:buFont typeface="Wingdings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>
                <a:solidFill>
                  <a:srgbClr val="000000"/>
                </a:solidFill>
              </a:rPr>
              <a:t> Cantidad de peticiones </a:t>
            </a:r>
            <a:r>
              <a:rPr lang="es-ES_tradnl" sz="2000" b="1" dirty="0">
                <a:solidFill>
                  <a:srgbClr val="000000"/>
                </a:solidFill>
              </a:rPr>
              <a:t>Echo</a:t>
            </a:r>
          </a:p>
          <a:p>
            <a:pPr lvl="2">
              <a:spcBef>
                <a:spcPts val="600"/>
              </a:spcBef>
              <a:buSzPct val="6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>
                <a:solidFill>
                  <a:srgbClr val="000000"/>
                </a:solidFill>
              </a:rPr>
              <a:t>-n (</a:t>
            </a:r>
            <a:r>
              <a:rPr lang="es-ES_tradnl" sz="2000" dirty="0">
                <a:solidFill>
                  <a:srgbClr val="000000"/>
                </a:solidFill>
              </a:rPr>
              <a:t>win</a:t>
            </a:r>
            <a:r>
              <a:rPr lang="es-ES_tradnl" sz="2000" dirty="0">
                <a:solidFill>
                  <a:srgbClr val="000000"/>
                </a:solidFill>
              </a:rPr>
              <a:t>)</a:t>
            </a:r>
          </a:p>
          <a:p>
            <a:pPr lvl="2">
              <a:spcBef>
                <a:spcPts val="600"/>
              </a:spcBef>
              <a:buSzPct val="6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>
                <a:solidFill>
                  <a:srgbClr val="000000"/>
                </a:solidFill>
              </a:rPr>
              <a:t>-c (*</a:t>
            </a:r>
            <a:r>
              <a:rPr lang="es-ES_tradnl" sz="2000" dirty="0">
                <a:solidFill>
                  <a:srgbClr val="000000"/>
                </a:solidFill>
              </a:rPr>
              <a:t>nix</a:t>
            </a:r>
            <a:r>
              <a:rPr lang="es-ES_tradnl" sz="2000" dirty="0">
                <a:solidFill>
                  <a:srgbClr val="000000"/>
                </a:solidFill>
              </a:rPr>
              <a:t>)</a:t>
            </a:r>
          </a:p>
          <a:p>
            <a:pPr marL="741363" lvl="1" indent="-284163">
              <a:spcBef>
                <a:spcPts val="600"/>
              </a:spcBef>
              <a:buClr>
                <a:srgbClr val="9999CC"/>
              </a:buClr>
              <a:buSzPct val="80000"/>
              <a:buFont typeface="Wingdings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>
                <a:solidFill>
                  <a:srgbClr val="000000"/>
                </a:solidFill>
              </a:rPr>
              <a:t> (1-255) Especifica tiempo de vida de la solicitud.</a:t>
            </a:r>
          </a:p>
          <a:p>
            <a:pPr lvl="2">
              <a:spcBef>
                <a:spcPts val="600"/>
              </a:spcBef>
              <a:buSzPct val="6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>
                <a:solidFill>
                  <a:srgbClr val="000000"/>
                </a:solidFill>
              </a:rPr>
              <a:t>-i (</a:t>
            </a:r>
            <a:r>
              <a:rPr lang="es-ES_tradnl" sz="2000" dirty="0">
                <a:solidFill>
                  <a:srgbClr val="000000"/>
                </a:solidFill>
              </a:rPr>
              <a:t>win</a:t>
            </a:r>
            <a:r>
              <a:rPr lang="es-ES_tradnl" sz="2000" dirty="0">
                <a:solidFill>
                  <a:srgbClr val="000000"/>
                </a:solidFill>
              </a:rPr>
              <a:t>)</a:t>
            </a:r>
          </a:p>
          <a:p>
            <a:pPr lvl="2">
              <a:spcBef>
                <a:spcPts val="600"/>
              </a:spcBef>
              <a:buSzPct val="6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>
                <a:solidFill>
                  <a:srgbClr val="000000"/>
                </a:solidFill>
              </a:rPr>
              <a:t>-t (*</a:t>
            </a:r>
            <a:r>
              <a:rPr lang="es-ES_tradnl" sz="2000" dirty="0">
                <a:solidFill>
                  <a:srgbClr val="000000"/>
                </a:solidFill>
              </a:rPr>
              <a:t>nix</a:t>
            </a:r>
            <a:r>
              <a:rPr lang="es-ES_tradnl" sz="2000" dirty="0">
                <a:solidFill>
                  <a:srgbClr val="000000"/>
                </a:solidFill>
              </a:rPr>
              <a:t>)</a:t>
            </a:r>
          </a:p>
          <a:p>
            <a:pPr marL="341313" indent="-341313">
              <a:spcBef>
                <a:spcPts val="600"/>
              </a:spcBef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>
                <a:solidFill>
                  <a:srgbClr val="000000"/>
                </a:solidFill>
              </a:rPr>
              <a:t>Se utiliza para diagnosticar errores en una Red.</a:t>
            </a:r>
          </a:p>
          <a:p>
            <a:pPr marL="741363" lvl="1" indent="-284163">
              <a:spcBef>
                <a:spcPts val="600"/>
              </a:spcBef>
              <a:buClr>
                <a:srgbClr val="9999CC"/>
              </a:buClr>
              <a:buSzPct val="8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_tradnl" sz="2000" dirty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600"/>
              </a:spcBef>
              <a:buClr>
                <a:srgbClr val="9999CC"/>
              </a:buClr>
              <a:buSzPct val="80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_tradnl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00034" y="1571612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ping –n  1 10.0.0.2</a:t>
            </a:r>
            <a:endParaRPr lang="es-E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 sz="2000" dirty="0"/>
              <a:t>Mensajes ICMP- </a:t>
            </a:r>
            <a:r>
              <a:rPr lang="es-ES_tradnl" sz="2400" dirty="0"/>
              <a:t>Echo </a:t>
            </a:r>
            <a:r>
              <a:rPr lang="es-ES_tradnl" sz="2400" dirty="0"/>
              <a:t>Request</a:t>
            </a:r>
            <a:r>
              <a:rPr lang="es-ES_tradnl" sz="2400" dirty="0"/>
              <a:t> &amp; Echo </a:t>
            </a:r>
            <a:r>
              <a:rPr lang="es-ES_tradnl" sz="2400" dirty="0"/>
              <a:t>Reply</a:t>
            </a:r>
            <a:r>
              <a:rPr lang="es-ES" dirty="0"/>
              <a:t>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43116"/>
            <a:ext cx="6451102" cy="3520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 sz="2000" dirty="0"/>
              <a:t>Mensajes ICMP- </a:t>
            </a:r>
            <a:r>
              <a:rPr lang="es-ES_tradnl" sz="2400" dirty="0"/>
              <a:t>Echo </a:t>
            </a:r>
            <a:r>
              <a:rPr lang="es-ES_tradnl" sz="2400" dirty="0"/>
              <a:t>Request</a:t>
            </a:r>
            <a:r>
              <a:rPr lang="es-ES_tradnl" sz="2400" dirty="0"/>
              <a:t> &amp; Echo </a:t>
            </a:r>
            <a:r>
              <a:rPr lang="es-ES_tradnl" sz="2400" dirty="0"/>
              <a:t>Reply</a:t>
            </a:r>
            <a:r>
              <a:rPr lang="es-ES" dirty="0"/>
              <a:t>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r="32767" b="-2273"/>
          <a:stretch>
            <a:fillRect/>
          </a:stretch>
        </p:blipFill>
        <p:spPr bwMode="auto">
          <a:xfrm>
            <a:off x="314302" y="1857364"/>
            <a:ext cx="882969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429132"/>
            <a:ext cx="9144000" cy="44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4143380"/>
            <a:ext cx="593372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000" dirty="0"/>
              <a:t>Mensajes ICMP- </a:t>
            </a:r>
            <a:r>
              <a:rPr lang="es-ES_tradnl" sz="2000" dirty="0">
                <a:cs typeface="Times New Roman" pitchFamily="16" charset="0"/>
              </a:rPr>
              <a:t>Destination</a:t>
            </a:r>
            <a:r>
              <a:rPr lang="es-ES_tradnl" sz="2000" dirty="0">
                <a:cs typeface="Times New Roman" pitchFamily="16" charset="0"/>
              </a:rPr>
              <a:t> </a:t>
            </a:r>
            <a:r>
              <a:rPr lang="es-ES_tradnl" sz="2000" dirty="0">
                <a:cs typeface="Times New Roman" pitchFamily="16" charset="0"/>
              </a:rPr>
              <a:t>Unreachable</a:t>
            </a:r>
            <a:r>
              <a:rPr lang="es-ES" sz="2000" dirty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29200"/>
            <a:ext cx="8229600" cy="1295400"/>
          </a:xfrm>
        </p:spPr>
        <p:txBody>
          <a:bodyPr/>
          <a:lstStyle/>
          <a:p>
            <a:r>
              <a:rPr lang="es-ES_tradnl" sz="2000" dirty="0"/>
              <a:t>Se genera cuando no se puede entregar los datagramas.</a:t>
            </a:r>
          </a:p>
          <a:p>
            <a:pPr lvl="1"/>
            <a:r>
              <a:rPr lang="es-ES_tradnl" sz="2000" dirty="0"/>
              <a:t>El </a:t>
            </a:r>
            <a:r>
              <a:rPr lang="es-ES_tradnl" sz="2000" dirty="0"/>
              <a:t>router</a:t>
            </a:r>
            <a:r>
              <a:rPr lang="es-ES_tradnl" sz="2000" dirty="0"/>
              <a:t> no encuentra ruta de acceso . </a:t>
            </a:r>
          </a:p>
          <a:p>
            <a:pPr lvl="1"/>
            <a:r>
              <a:rPr lang="es-ES_tradnl" sz="2000" dirty="0"/>
              <a:t>El paquete no puede ser fragmentado</a:t>
            </a:r>
          </a:p>
          <a:p>
            <a:pPr>
              <a:buFont typeface="Wingdings" charset="2"/>
              <a:buNone/>
            </a:pPr>
            <a:endParaRPr lang="es-ES" sz="2000" dirty="0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95400"/>
            <a:ext cx="7391400" cy="360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000" dirty="0"/>
              <a:t>Mensajes ICMP- Time </a:t>
            </a:r>
            <a:r>
              <a:rPr lang="es-ES_tradnl" sz="2000" dirty="0"/>
              <a:t>Exceeded</a:t>
            </a:r>
            <a:r>
              <a:rPr lang="es-ES_tradnl" dirty="0"/>
              <a:t> </a:t>
            </a:r>
            <a:endParaRPr lang="es-E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2920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sz="1600" dirty="0"/>
              <a:t>Se envía al emisor cuando el TTL del paquete =0  -&gt; El paquete se descarta</a:t>
            </a:r>
          </a:p>
          <a:p>
            <a:pPr lvl="1">
              <a:lnSpc>
                <a:spcPct val="80000"/>
              </a:lnSpc>
            </a:pPr>
            <a:r>
              <a:rPr lang="es-ES_tradnl" sz="1600" dirty="0"/>
              <a:t> Código 0 -&gt; Generado por </a:t>
            </a:r>
            <a:r>
              <a:rPr lang="es-ES_tradnl" sz="1600" dirty="0"/>
              <a:t>router</a:t>
            </a:r>
            <a:r>
              <a:rPr lang="es-ES_tradnl" sz="1600" dirty="0"/>
              <a:t> </a:t>
            </a:r>
          </a:p>
          <a:p>
            <a:pPr lvl="1">
              <a:lnSpc>
                <a:spcPct val="80000"/>
              </a:lnSpc>
            </a:pPr>
            <a:r>
              <a:rPr lang="es-ES_tradnl" sz="1600" dirty="0"/>
              <a:t> Código 1 -&gt; Generado por host esperando fragmentos para </a:t>
            </a:r>
            <a:r>
              <a:rPr lang="es-ES_tradnl" sz="1600" dirty="0"/>
              <a:t>reemsamblar</a:t>
            </a:r>
            <a:r>
              <a:rPr lang="es-ES_tradnl" sz="1600" dirty="0"/>
              <a:t>. 	</a:t>
            </a:r>
            <a:endParaRPr lang="es-ES" sz="1600" dirty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8716963" cy="357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dirty="0"/>
          </a:p>
        </p:txBody>
      </p:sp>
      <p:grpSp>
        <p:nvGrpSpPr>
          <p:cNvPr id="23" name="22 Grupo"/>
          <p:cNvGrpSpPr/>
          <p:nvPr/>
        </p:nvGrpSpPr>
        <p:grpSpPr>
          <a:xfrm>
            <a:off x="285720" y="2285992"/>
            <a:ext cx="4500594" cy="3357586"/>
            <a:chOff x="285720" y="2285992"/>
            <a:chExt cx="4500594" cy="3357586"/>
          </a:xfrm>
        </p:grpSpPr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285720" y="2285992"/>
              <a:ext cx="4500594" cy="335758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285720" y="2285992"/>
              <a:ext cx="1103986" cy="651674"/>
            </a:xfrm>
            <a:prstGeom prst="rect">
              <a:avLst/>
            </a:prstGeom>
            <a:solidFill>
              <a:srgbClr val="FFFFFF"/>
            </a:solidFill>
            <a:ln w="12573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2500298" y="2285992"/>
              <a:ext cx="2286016" cy="651674"/>
            </a:xfrm>
            <a:prstGeom prst="rect">
              <a:avLst/>
            </a:prstGeom>
            <a:solidFill>
              <a:srgbClr val="FFFFFF"/>
            </a:solidFill>
            <a:ln w="12573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2062" name="Text Box 14"/>
            <p:cNvSpPr txBox="1">
              <a:spLocks noChangeArrowheads="1"/>
            </p:cNvSpPr>
            <p:nvPr/>
          </p:nvSpPr>
          <p:spPr bwMode="auto">
            <a:xfrm>
              <a:off x="405642" y="2298394"/>
              <a:ext cx="798303" cy="59530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2160" tIns="46440" rIns="92160" bIns="4644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TIPO</a:t>
              </a:r>
              <a:endParaRPr kumimoji="0" lang="es-ES_tradn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1377501" y="2285992"/>
              <a:ext cx="1122797" cy="6429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2160" tIns="46440" rIns="92160" bIns="4644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CODIGO</a:t>
              </a:r>
              <a:endParaRPr kumimoji="0" lang="es-ES_tradn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2875795" y="2298394"/>
              <a:ext cx="1448467" cy="59530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2160" tIns="46440" rIns="92160" bIns="4644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CHECKSUM</a:t>
              </a:r>
              <a:endParaRPr kumimoji="0" lang="es-ES_tradn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(16)</a:t>
              </a:r>
              <a:endParaRPr kumimoji="0" 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285720" y="3637821"/>
              <a:ext cx="4488837" cy="653929"/>
            </a:xfrm>
            <a:prstGeom prst="rect">
              <a:avLst/>
            </a:prstGeom>
            <a:solidFill>
              <a:srgbClr val="FFFFFF"/>
            </a:solidFill>
            <a:ln w="12573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285720" y="2961343"/>
              <a:ext cx="2232661" cy="651674"/>
            </a:xfrm>
            <a:prstGeom prst="rect">
              <a:avLst/>
            </a:prstGeom>
            <a:solidFill>
              <a:srgbClr val="FFFFFF"/>
            </a:solidFill>
            <a:ln w="12573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2056" name="Text Box 8"/>
            <p:cNvSpPr txBox="1">
              <a:spLocks noChangeArrowheads="1"/>
            </p:cNvSpPr>
            <p:nvPr/>
          </p:nvSpPr>
          <p:spPr bwMode="auto">
            <a:xfrm>
              <a:off x="406817" y="2976000"/>
              <a:ext cx="1885829" cy="5964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2160" tIns="46440" rIns="92160" bIns="4644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IDENTIFICADOR</a:t>
              </a:r>
              <a:endParaRPr kumimoji="0" lang="es-ES_tradn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(16)</a:t>
              </a:r>
              <a:endParaRPr kumimoji="0" 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2500298" y="2928934"/>
              <a:ext cx="2286016" cy="7143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2160" tIns="46440" rIns="92160" bIns="4644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NUMERO SECUENCIA</a:t>
              </a:r>
              <a:endParaRPr kumimoji="0" lang="es-ES_tradnl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(16)</a:t>
              </a:r>
              <a:endParaRPr kumimoji="0" 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925303" y="3653605"/>
              <a:ext cx="3147359" cy="3777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2160" tIns="46440" rIns="92160" bIns="4644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ORIGINATE  TIMESTAMP   (32)</a:t>
              </a:r>
              <a:endParaRPr kumimoji="0" 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285720" y="4315426"/>
              <a:ext cx="4488837" cy="651674"/>
            </a:xfrm>
            <a:prstGeom prst="rect">
              <a:avLst/>
            </a:prstGeom>
            <a:solidFill>
              <a:srgbClr val="FFFFFF"/>
            </a:solidFill>
            <a:ln w="12573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45225" y="4328956"/>
              <a:ext cx="2903988" cy="3788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2160" tIns="46440" rIns="92160" bIns="4644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RECEIVE  TIMESTAMP   (32)</a:t>
              </a:r>
              <a:endParaRPr kumimoji="0" 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285720" y="4990777"/>
              <a:ext cx="4488837" cy="651674"/>
            </a:xfrm>
            <a:prstGeom prst="rect">
              <a:avLst/>
            </a:prstGeom>
            <a:solidFill>
              <a:srgbClr val="FFFFFF"/>
            </a:solidFill>
            <a:ln w="12573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988791" y="5004306"/>
              <a:ext cx="3013329" cy="3788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2160" tIns="46440" rIns="92160" bIns="4644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_tradnl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TRANSMIT  TIMESTAMP  (32)</a:t>
              </a:r>
              <a:endParaRPr kumimoji="0" lang="es-ES_trad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lvl="0"/>
            <a:r>
              <a:rPr lang="es-ES_tradnl" sz="2000" dirty="0"/>
              <a:t>Mensajes ICMP- </a:t>
            </a:r>
            <a:r>
              <a:rPr lang="es-ES_tradnl" sz="2000" dirty="0" smtClean="0"/>
              <a:t>TIMESTAMP REQUEST y REPLY </a:t>
            </a:r>
            <a:r>
              <a:rPr lang="es-ES" sz="2000" dirty="0" smtClean="0"/>
              <a:t> </a:t>
            </a:r>
            <a:endParaRPr lang="es-ES" sz="20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285720" y="1285860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S</a:t>
            </a:r>
            <a:r>
              <a:rPr lang="es-ES_tradnl" dirty="0" smtClean="0"/>
              <a:t>e </a:t>
            </a:r>
            <a:r>
              <a:rPr lang="es-ES_tradnl" dirty="0" smtClean="0"/>
              <a:t>utiliza para estimar el tiempo de tránsito en la red. Tipo 13 y 14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4929190" y="2285992"/>
            <a:ext cx="38576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s-ES" b="1" dirty="0" smtClean="0"/>
              <a:t>Originate</a:t>
            </a:r>
            <a:r>
              <a:rPr lang="es-ES" dirty="0" smtClean="0"/>
              <a:t>: </a:t>
            </a:r>
            <a:r>
              <a:rPr lang="es-ES" dirty="0" smtClean="0"/>
              <a:t>Seteado</a:t>
            </a:r>
            <a:r>
              <a:rPr lang="es-ES" dirty="0" smtClean="0"/>
              <a:t> por el emisor antes de enviar el </a:t>
            </a:r>
            <a:r>
              <a:rPr lang="es-ES" dirty="0" smtClean="0"/>
              <a:t>request</a:t>
            </a:r>
            <a:r>
              <a:rPr lang="es-ES" dirty="0" smtClean="0"/>
              <a:t>.</a:t>
            </a:r>
          </a:p>
          <a:p>
            <a:pPr hangingPunct="0"/>
            <a:r>
              <a:rPr lang="es-ES" dirty="0" smtClean="0"/>
              <a:t> </a:t>
            </a:r>
          </a:p>
          <a:p>
            <a:pPr hangingPunct="0"/>
            <a:r>
              <a:rPr lang="es-ES" b="1" dirty="0" smtClean="0"/>
              <a:t>Receive</a:t>
            </a:r>
            <a:r>
              <a:rPr lang="es-ES" dirty="0" smtClean="0"/>
              <a:t>: </a:t>
            </a:r>
            <a:r>
              <a:rPr lang="es-ES" dirty="0" smtClean="0"/>
              <a:t>Seteado</a:t>
            </a:r>
            <a:r>
              <a:rPr lang="es-ES" dirty="0" smtClean="0"/>
              <a:t> por el receptor inmediatamente después de recibir el </a:t>
            </a:r>
            <a:r>
              <a:rPr lang="es-ES" dirty="0" smtClean="0"/>
              <a:t>request</a:t>
            </a:r>
            <a:r>
              <a:rPr lang="es-ES" dirty="0" smtClean="0"/>
              <a:t>. </a:t>
            </a:r>
          </a:p>
          <a:p>
            <a:pPr hangingPunct="0"/>
            <a:r>
              <a:rPr lang="es-ES" dirty="0" smtClean="0"/>
              <a:t>  </a:t>
            </a:r>
          </a:p>
          <a:p>
            <a:r>
              <a:rPr lang="es-ES" b="1" dirty="0" smtClean="0"/>
              <a:t>Transmi</a:t>
            </a:r>
            <a:r>
              <a:rPr lang="es-ES" dirty="0" smtClean="0"/>
              <a:t>t</a:t>
            </a:r>
            <a:r>
              <a:rPr lang="es-ES" dirty="0" smtClean="0"/>
              <a:t>: </a:t>
            </a:r>
            <a:r>
              <a:rPr lang="es-ES" dirty="0" smtClean="0"/>
              <a:t>Seteado</a:t>
            </a:r>
            <a:r>
              <a:rPr lang="es-ES" dirty="0" smtClean="0"/>
              <a:t> por el receptor inmediatamente ante de enviar el </a:t>
            </a:r>
            <a:r>
              <a:rPr lang="es-ES" dirty="0" smtClean="0"/>
              <a:t>reply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152400"/>
            <a:ext cx="8229600" cy="1371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2000" dirty="0"/>
              <a:t>Comandos </a:t>
            </a:r>
            <a:r>
              <a:rPr lang="es-ES_tradnl" dirty="0"/>
              <a:t> </a:t>
            </a:r>
            <a:r>
              <a:rPr lang="es-ES_tradnl" sz="2000" dirty="0"/>
              <a:t>ICMP - </a:t>
            </a:r>
            <a:r>
              <a:rPr lang="es-ES_tradnl" sz="2000" dirty="0"/>
              <a:t>Traceroute</a:t>
            </a:r>
            <a:endParaRPr lang="es-ES_tradnl" sz="2000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30188" y="1619250"/>
            <a:ext cx="8229600" cy="3886200"/>
          </a:xfrm>
          <a:ln/>
        </p:spPr>
        <p:txBody>
          <a:bodyPr>
            <a:normAutofit fontScale="92500" lnSpcReduction="20000"/>
          </a:bodyPr>
          <a:lstStyle/>
          <a:p>
            <a:pPr marL="341313" indent="-341313" algn="just">
              <a:lnSpc>
                <a:spcPct val="80000"/>
              </a:lnSpc>
              <a:spcBef>
                <a:spcPts val="400"/>
              </a:spcBef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/>
              <a:t>Envía un datagrama IP con un tiempo de vida(TTL) de 1 al host de destino. </a:t>
            </a:r>
          </a:p>
          <a:p>
            <a:pPr marL="741363" lvl="1" indent="-284163" algn="just">
              <a:lnSpc>
                <a:spcPct val="80000"/>
              </a:lnSpc>
              <a:spcBef>
                <a:spcPts val="400"/>
              </a:spcBef>
              <a:buClr>
                <a:srgbClr val="9999CC"/>
              </a:buClr>
              <a:buSzPct val="80000"/>
              <a:buFont typeface="Wingdings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/>
              <a:t>El primer "</a:t>
            </a:r>
            <a:r>
              <a:rPr lang="es-ES_tradnl" sz="2000" dirty="0"/>
              <a:t>router</a:t>
            </a:r>
            <a:r>
              <a:rPr lang="es-ES_tradnl" sz="2000" dirty="0"/>
              <a:t>" </a:t>
            </a:r>
            <a:r>
              <a:rPr lang="es-ES_tradnl" sz="2000" dirty="0"/>
              <a:t>decrementará</a:t>
            </a:r>
            <a:r>
              <a:rPr lang="es-ES_tradnl" sz="2000" dirty="0"/>
              <a:t> el TTL a 0 y devolverá  "Time </a:t>
            </a:r>
            <a:r>
              <a:rPr lang="es-ES_tradnl" sz="2000" dirty="0"/>
              <a:t>Exceeded</a:t>
            </a:r>
            <a:r>
              <a:rPr lang="es-ES_tradnl" sz="2000" dirty="0"/>
              <a:t>“.</a:t>
            </a:r>
          </a:p>
          <a:p>
            <a:pPr marL="741363" lvl="1" indent="-284163" algn="just">
              <a:lnSpc>
                <a:spcPct val="80000"/>
              </a:lnSpc>
              <a:spcBef>
                <a:spcPts val="400"/>
              </a:spcBef>
              <a:buClr>
                <a:srgbClr val="9999CC"/>
              </a:buClr>
              <a:buSzPct val="80000"/>
              <a:buFont typeface="Wingdings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/>
              <a:t>Se identifica el primer </a:t>
            </a:r>
            <a:r>
              <a:rPr lang="es-ES_tradnl" sz="2000" dirty="0"/>
              <a:t>router</a:t>
            </a:r>
            <a:r>
              <a:rPr lang="es-ES_tradnl" sz="2000" dirty="0"/>
              <a:t> del camino. </a:t>
            </a:r>
          </a:p>
          <a:p>
            <a:pPr marL="741363" lvl="1" indent="-284163" algn="just">
              <a:lnSpc>
                <a:spcPct val="80000"/>
              </a:lnSpc>
              <a:spcBef>
                <a:spcPts val="400"/>
              </a:spcBef>
              <a:buClr>
                <a:srgbClr val="9999CC"/>
              </a:buClr>
              <a:buSzPct val="80000"/>
              <a:buFont typeface="Wingdings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/>
              <a:t>Se incrementan sucesivamente los valores de TTL hasta llegar al destino.  </a:t>
            </a:r>
          </a:p>
          <a:p>
            <a:pPr marL="341313" indent="-341313">
              <a:lnSpc>
                <a:spcPct val="80000"/>
              </a:lnSpc>
              <a:spcBef>
                <a:spcPts val="400"/>
              </a:spcBef>
              <a:buSzPct val="75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_tradnl" sz="2000" dirty="0"/>
          </a:p>
          <a:p>
            <a:pPr marL="341313" indent="-341313">
              <a:lnSpc>
                <a:spcPct val="80000"/>
              </a:lnSpc>
              <a:spcBef>
                <a:spcPts val="400"/>
              </a:spcBef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/>
              <a:t>Traceroute</a:t>
            </a:r>
            <a:endParaRPr lang="es-ES_tradnl" sz="2000" dirty="0"/>
          </a:p>
          <a:p>
            <a:pPr marL="741363" lvl="1" indent="-284163">
              <a:lnSpc>
                <a:spcPct val="80000"/>
              </a:lnSpc>
              <a:spcBef>
                <a:spcPts val="400"/>
              </a:spcBef>
              <a:buClr>
                <a:srgbClr val="9999CC"/>
              </a:buClr>
              <a:buSzPct val="80000"/>
              <a:buFont typeface="Wingdings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/>
              <a:t>*</a:t>
            </a:r>
            <a:r>
              <a:rPr lang="es-ES_tradnl" sz="2000" dirty="0"/>
              <a:t>nix</a:t>
            </a:r>
            <a:endParaRPr lang="es-ES_tradnl" sz="2000" dirty="0"/>
          </a:p>
          <a:p>
            <a:pPr marL="741363" lvl="1" indent="-284163">
              <a:lnSpc>
                <a:spcPct val="80000"/>
              </a:lnSpc>
              <a:spcBef>
                <a:spcPts val="400"/>
              </a:spcBef>
              <a:buClr>
                <a:srgbClr val="9999CC"/>
              </a:buClr>
              <a:buSzPct val="80000"/>
              <a:buFont typeface="Wingdings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/>
              <a:t>Paquetes UDP</a:t>
            </a:r>
          </a:p>
          <a:p>
            <a:pPr marL="741363" lvl="1" indent="-284163">
              <a:lnSpc>
                <a:spcPct val="80000"/>
              </a:lnSpc>
              <a:spcBef>
                <a:spcPts val="400"/>
              </a:spcBef>
              <a:buClr>
                <a:srgbClr val="9999CC"/>
              </a:buClr>
              <a:buSzPct val="80000"/>
              <a:buFont typeface="Wingdings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/>
              <a:t>Paquetes ICMP –i </a:t>
            </a:r>
          </a:p>
          <a:p>
            <a:pPr marL="341313" indent="-341313">
              <a:lnSpc>
                <a:spcPct val="8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/>
              <a:t>	</a:t>
            </a:r>
          </a:p>
          <a:p>
            <a:pPr marL="341313" indent="-341313">
              <a:lnSpc>
                <a:spcPct val="80000"/>
              </a:lnSpc>
              <a:spcBef>
                <a:spcPts val="400"/>
              </a:spcBef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/>
              <a:t> </a:t>
            </a:r>
            <a:r>
              <a:rPr lang="es-ES_tradnl" sz="2000" dirty="0" err="1"/>
              <a:t>Tracert</a:t>
            </a:r>
            <a:r>
              <a:rPr lang="es-ES_tradnl" sz="2000" dirty="0"/>
              <a:t> </a:t>
            </a:r>
          </a:p>
          <a:p>
            <a:pPr marL="741363" lvl="1" indent="-284163">
              <a:lnSpc>
                <a:spcPct val="80000"/>
              </a:lnSpc>
              <a:spcBef>
                <a:spcPts val="400"/>
              </a:spcBef>
              <a:buClr>
                <a:srgbClr val="9999CC"/>
              </a:buClr>
              <a:buSzPct val="80000"/>
              <a:buFont typeface="Wingdings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/>
              <a:t>Windows</a:t>
            </a:r>
          </a:p>
          <a:p>
            <a:pPr marL="741363" lvl="1" indent="-284163">
              <a:lnSpc>
                <a:spcPct val="80000"/>
              </a:lnSpc>
              <a:spcBef>
                <a:spcPts val="400"/>
              </a:spcBef>
              <a:buClr>
                <a:srgbClr val="9999CC"/>
              </a:buClr>
              <a:buSzPct val="80000"/>
              <a:buFont typeface="Wingdings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_tradnl" sz="2000" dirty="0"/>
              <a:t>Paquetes ICMP por defecto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1800" dirty="0"/>
              <a:t>ICMP- Mensajes</a:t>
            </a:r>
            <a:endParaRPr lang="es-ES" sz="18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lvl="1"/>
            <a:endParaRPr lang="es-ES_tradnl"/>
          </a:p>
          <a:p>
            <a:pPr lvl="2"/>
            <a:endParaRPr lang="es-ES_tradnl"/>
          </a:p>
          <a:p>
            <a:pPr lvl="1"/>
            <a:endParaRPr lang="es-ES_tradnl"/>
          </a:p>
          <a:p>
            <a:pPr lvl="1"/>
            <a:endParaRPr lang="es-ES_tradnl"/>
          </a:p>
          <a:p>
            <a:endParaRPr lang="es-ES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19200"/>
            <a:ext cx="7620000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071562" y="285750"/>
            <a:ext cx="5286387" cy="642938"/>
          </a:xfrm>
          <a:prstGeom prst="rect">
            <a:avLst/>
          </a:prstGeom>
        </p:spPr>
        <p:txBody>
          <a:bodyPr anchor="ctr">
            <a:normAutofit fontScale="3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ES"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s-ES" sz="87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Fragmentación práctico 0:</a:t>
            </a:r>
            <a:endParaRPr lang="es-ES" sz="87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2291" name="6 CuadroTexto"/>
          <p:cNvSpPr txBox="1">
            <a:spLocks noChangeArrowheads="1"/>
          </p:cNvSpPr>
          <p:nvPr/>
        </p:nvSpPr>
        <p:spPr bwMode="auto">
          <a:xfrm>
            <a:off x="1357313" y="3214688"/>
            <a:ext cx="63579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dirty="0">
                <a:latin typeface="Gill Sans MT" pitchFamily="34" charset="0"/>
              </a:rPr>
              <a:t>Se envía un paquete de H1 a H2 de 1300 bits (1320 en total con encabezamiento)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1285852" y="4357694"/>
          <a:ext cx="40005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588"/>
                <a:gridCol w="864610"/>
                <a:gridCol w="428628"/>
                <a:gridCol w="2071702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P2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1300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1285875" y="5259388"/>
          <a:ext cx="40005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588"/>
                <a:gridCol w="864610"/>
                <a:gridCol w="428628"/>
                <a:gridCol w="2071702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P2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460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1285875" y="5688013"/>
          <a:ext cx="40005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588"/>
                <a:gridCol w="864610"/>
                <a:gridCol w="428628"/>
                <a:gridCol w="2071702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P2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460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460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1285852" y="6129994"/>
          <a:ext cx="40005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588"/>
                <a:gridCol w="864610"/>
                <a:gridCol w="428628"/>
                <a:gridCol w="2071702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P2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920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380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1285852" y="3786190"/>
          <a:ext cx="5929354" cy="428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785818"/>
                <a:gridCol w="714380"/>
                <a:gridCol w="3857652"/>
              </a:tblGrid>
              <a:tr h="428628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Desp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Final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s-ES" baseline="0" dirty="0" smtClean="0">
                          <a:solidFill>
                            <a:schemeClr val="tx1"/>
                          </a:solidFill>
                        </a:rPr>
                        <a:t>s de datos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352" name="16 CuadroTexto"/>
          <p:cNvSpPr txBox="1">
            <a:spLocks noChangeArrowheads="1"/>
          </p:cNvSpPr>
          <p:nvPr/>
        </p:nvSpPr>
        <p:spPr bwMode="auto">
          <a:xfrm>
            <a:off x="1214414" y="4929198"/>
            <a:ext cx="4643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dirty="0">
                <a:latin typeface="Gill Sans MT" pitchFamily="34" charset="0"/>
              </a:rPr>
              <a:t>En la red de MTU 480:</a:t>
            </a:r>
          </a:p>
        </p:txBody>
      </p:sp>
      <p:pic>
        <p:nvPicPr>
          <p:cNvPr id="12353" name="Picture 4" descr="I:\Facultad\Comunicacion II\cursada 2010\fragmentaci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1214438"/>
            <a:ext cx="6929438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errar llave"/>
          <p:cNvSpPr/>
          <p:nvPr/>
        </p:nvSpPr>
        <p:spPr>
          <a:xfrm>
            <a:off x="5500694" y="4357694"/>
            <a:ext cx="928694" cy="221457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715140" y="5286388"/>
            <a:ext cx="24288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Posee algunos campos de </a:t>
            </a:r>
            <a:r>
              <a:rPr lang="es-ES" dirty="0" smtClean="0"/>
              <a:t>Datagram</a:t>
            </a:r>
            <a:r>
              <a:rPr lang="es-ES" dirty="0" smtClean="0"/>
              <a:t>, pero no esta completo.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52" grpId="0" build="allAtOnce"/>
      <p:bldP spid="11" grpId="0" animBg="1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Datagram</a:t>
            </a:r>
            <a:r>
              <a:rPr lang="es-ES_tradnl" dirty="0" smtClean="0"/>
              <a:t> IP: Encabezado</a:t>
            </a:r>
            <a:endParaRPr lang="es-ES" dirty="0"/>
          </a:p>
        </p:txBody>
      </p:sp>
      <p:pic>
        <p:nvPicPr>
          <p:cNvPr id="1026" name="Picture 2" descr="C:\Documents and Settings\Administrador\Escritorio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428736"/>
            <a:ext cx="6643734" cy="4049514"/>
          </a:xfrm>
          <a:prstGeom prst="rect">
            <a:avLst/>
          </a:prstGeom>
          <a:noFill/>
        </p:spPr>
      </p:pic>
      <p:sp>
        <p:nvSpPr>
          <p:cNvPr id="4" name="3 Cerrar llave"/>
          <p:cNvSpPr/>
          <p:nvPr/>
        </p:nvSpPr>
        <p:spPr>
          <a:xfrm>
            <a:off x="7143768" y="1714488"/>
            <a:ext cx="428628" cy="27860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7715272" y="1643050"/>
            <a:ext cx="4286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ENCABEZADO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 dirty="0" smtClean="0"/>
              <a:t>Datagram</a:t>
            </a:r>
            <a:r>
              <a:rPr lang="es-ES_tradnl" dirty="0" smtClean="0"/>
              <a:t> IP: Fragmentación</a:t>
            </a:r>
            <a:endParaRPr lang="es-ES" dirty="0"/>
          </a:p>
        </p:txBody>
      </p:sp>
      <p:pic>
        <p:nvPicPr>
          <p:cNvPr id="3" name="Picture 2" descr="C:\Documents and Settings\Administrador\Escritorio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8736"/>
            <a:ext cx="6643734" cy="4049514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71850" y="1857364"/>
            <a:ext cx="5772150" cy="619125"/>
          </a:xfrm>
          <a:prstGeom prst="rect">
            <a:avLst/>
          </a:prstGeom>
          <a:ln>
            <a:noFill/>
          </a:ln>
          <a:effectLst>
            <a:outerShdw blurRad="12700" dist="393700" dir="2700000" sx="88000" sy="88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 dirty="0" smtClean="0"/>
              <a:t>Datagram</a:t>
            </a:r>
            <a:r>
              <a:rPr lang="es-ES_tradnl" dirty="0" smtClean="0"/>
              <a:t> IP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785786" y="1357298"/>
            <a:ext cx="75724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s-ES" dirty="0" smtClean="0"/>
              <a:t>    FLAGS,  es un conjunto de tres bits </a:t>
            </a:r>
          </a:p>
          <a:p>
            <a:r>
              <a:rPr lang="es-ES" dirty="0" smtClean="0"/>
              <a:t>	1, el primero es sin uso. Debe ser 0.</a:t>
            </a:r>
          </a:p>
          <a:p>
            <a:r>
              <a:rPr lang="es-ES" dirty="0" smtClean="0"/>
              <a:t>	2, DF indica no fragmentar el paquete: </a:t>
            </a:r>
          </a:p>
          <a:p>
            <a:r>
              <a:rPr lang="es-ES" dirty="0" smtClean="0"/>
              <a:t>		bit 0 indica que se puede fragmentar ;</a:t>
            </a:r>
          </a:p>
          <a:p>
            <a:r>
              <a:rPr lang="es-ES" dirty="0" smtClean="0"/>
              <a:t>		bit 1 no se puede fragmentar.</a:t>
            </a:r>
          </a:p>
          <a:p>
            <a:r>
              <a:rPr lang="es-ES" dirty="0" smtClean="0"/>
              <a:t>	3, MF indica si vienen, más fragmentos:</a:t>
            </a:r>
          </a:p>
          <a:p>
            <a:r>
              <a:rPr lang="es-ES" dirty="0" smtClean="0"/>
              <a:t>		 bit 1: que vienen más </a:t>
            </a:r>
          </a:p>
          <a:p>
            <a:r>
              <a:rPr lang="es-ES" dirty="0" smtClean="0"/>
              <a:t>		bit 0: que es el ultimo fragmento.</a:t>
            </a:r>
          </a:p>
          <a:p>
            <a:endParaRPr lang="es-ES" dirty="0" smtClean="0"/>
          </a:p>
          <a:p>
            <a:pPr>
              <a:buFont typeface="Wingdings" pitchFamily="2" charset="2"/>
              <a:buChar char="q"/>
            </a:pPr>
            <a:r>
              <a:rPr lang="es-ES" dirty="0" smtClean="0"/>
              <a:t>     DESPLAZAMIENTO: indica el desplazamiento del fragmento 	dentro del </a:t>
            </a:r>
            <a:r>
              <a:rPr lang="es-ES" dirty="0" smtClean="0"/>
              <a:t>datagram</a:t>
            </a:r>
            <a:r>
              <a:rPr lang="es-ES" dirty="0" smtClean="0"/>
              <a:t> original.</a:t>
            </a:r>
          </a:p>
          <a:p>
            <a:endParaRPr lang="es-ES" dirty="0" smtClean="0"/>
          </a:p>
          <a:p>
            <a:pPr>
              <a:buFont typeface="Wingdings" pitchFamily="2" charset="2"/>
              <a:buChar char="q"/>
            </a:pPr>
            <a:r>
              <a:rPr lang="es-ES" dirty="0" smtClean="0"/>
              <a:t>     TTL: Tiempo  de vida del paquete indica el valor en segundos de cuanto puede estar un paquete en la red el valor </a:t>
            </a:r>
            <a:r>
              <a:rPr lang="es-ES" dirty="0" smtClean="0"/>
              <a:t>máximo </a:t>
            </a:r>
            <a:r>
              <a:rPr lang="es-ES" dirty="0" smtClean="0"/>
              <a:t>es 255 y por cada salto que realiza se descuenta en uno, si el paquete se queda más de un tiempo en un </a:t>
            </a:r>
            <a:r>
              <a:rPr lang="es-ES" dirty="0" smtClean="0"/>
              <a:t>router</a:t>
            </a:r>
            <a:r>
              <a:rPr lang="es-ES" dirty="0" smtClean="0"/>
              <a:t> se descuenta esa cantidad.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I:\Facultad\Comunicacion II\cursada 2010\fragmentaci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570589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 dirty="0" smtClean="0"/>
              <a:t>Datagram</a:t>
            </a:r>
            <a:r>
              <a:rPr lang="es-ES_tradnl" dirty="0" smtClean="0"/>
              <a:t> IP: Fragmentación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7132" y="2786058"/>
            <a:ext cx="891686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I:\Facultad\Comunicacion II\cursada 2010\fragmentaci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570589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 dirty="0" smtClean="0"/>
              <a:t>Datagram</a:t>
            </a:r>
            <a:r>
              <a:rPr lang="es-ES_tradnl" dirty="0" smtClean="0"/>
              <a:t> IP: Fragmentación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00438"/>
            <a:ext cx="3467671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 descr="I:\Facultad\Comunicacion II\cursada 2010\fragmentacion.png"/>
          <p:cNvPicPr>
            <a:picLocks noChangeAspect="1" noChangeArrowheads="1"/>
          </p:cNvPicPr>
          <p:nvPr/>
        </p:nvPicPr>
        <p:blipFill>
          <a:blip r:embed="rId2"/>
          <a:srcRect l="27544" r="56180" b="5000"/>
          <a:stretch>
            <a:fillRect/>
          </a:stretch>
        </p:blipFill>
        <p:spPr bwMode="auto">
          <a:xfrm>
            <a:off x="3428992" y="3000372"/>
            <a:ext cx="92869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14107" y="5214282"/>
            <a:ext cx="3529793" cy="10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88757" y="3928398"/>
            <a:ext cx="3555143" cy="10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2643182"/>
            <a:ext cx="3536160" cy="10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4"/>
            <a:ext cx="665797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 descr="E:\comunicacion II filminas\icmp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4500570"/>
            <a:ext cx="6752707" cy="1571636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2428868"/>
            <a:ext cx="2838567" cy="785818"/>
          </a:xfrm>
          <a:prstGeom prst="rect">
            <a:avLst/>
          </a:prstGeom>
          <a:ln>
            <a:noFill/>
          </a:ln>
          <a:effectLst>
            <a:outerShdw blurRad="190500" dist="419100" dir="6840000" sx="62000" sy="62000" kx="-800400" algn="bl" rotWithShape="0">
              <a:prstClr val="black">
                <a:alpha val="20000"/>
              </a:prstClr>
            </a:outerShdw>
          </a:effec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 dirty="0" smtClean="0"/>
              <a:t>Datagram</a:t>
            </a:r>
            <a:r>
              <a:rPr lang="es-ES_tradnl" dirty="0" smtClean="0"/>
              <a:t> IP: ICMP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85786" y="1285860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Protocolo de control y notificación de errores del Protocolo de Internet (IP).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 sz="1800" dirty="0" smtClean="0"/>
              <a:t>Wireshark</a:t>
            </a:r>
            <a:r>
              <a:rPr lang="es-ES_tradnl" sz="1800" dirty="0" smtClean="0"/>
              <a:t>:    ICMP- </a:t>
            </a:r>
            <a:r>
              <a:rPr lang="es-ES_tradnl" sz="1800" dirty="0"/>
              <a:t>Mensajes</a:t>
            </a:r>
            <a:endParaRPr lang="es-ES" sz="1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142976" y="1214422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Aplicación analizadora de protocolos de red. http://www.wireshark.org/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857364"/>
            <a:ext cx="6715139" cy="41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357562"/>
            <a:ext cx="572452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474</TotalTime>
  <Words>662</Words>
  <Application>Microsoft Office PowerPoint</Application>
  <PresentationFormat>Presentación en pantalla (4:3)</PresentationFormat>
  <Paragraphs>135</Paragraphs>
  <Slides>20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Concurrencia</vt:lpstr>
      <vt:lpstr>Datagram IP, Fragmentación e ICMP</vt:lpstr>
      <vt:lpstr>Diapositiva 2</vt:lpstr>
      <vt:lpstr>Datagram IP: Encabezado</vt:lpstr>
      <vt:lpstr>Datagram IP: Fragmentación</vt:lpstr>
      <vt:lpstr>Datagram IP</vt:lpstr>
      <vt:lpstr>Datagram IP: Fragmentación</vt:lpstr>
      <vt:lpstr>Datagram IP: Fragmentación</vt:lpstr>
      <vt:lpstr>Datagram IP: ICMP</vt:lpstr>
      <vt:lpstr>Wireshark:    ICMP- Mensajes</vt:lpstr>
      <vt:lpstr>Mensajes ICMP- Echo Request &amp; Echo Reply </vt:lpstr>
      <vt:lpstr>Comandos Icmp -  Ping </vt:lpstr>
      <vt:lpstr>Mensajes ICMP- Echo Request &amp; Echo Reply </vt:lpstr>
      <vt:lpstr>Mensajes ICMP- Echo Request &amp; Echo Reply </vt:lpstr>
      <vt:lpstr>Mensajes ICMP- Destination Unreachable </vt:lpstr>
      <vt:lpstr>Mensajes ICMP- Time Exceeded </vt:lpstr>
      <vt:lpstr>Mensajes ICMP- TIMESTAMP REQUEST y REPLY  </vt:lpstr>
      <vt:lpstr>Comandos  ICMP - Traceroute</vt:lpstr>
      <vt:lpstr>ICMP- Mensajes</vt:lpstr>
      <vt:lpstr>Diapositiva 19</vt:lpstr>
      <vt:lpstr>Diapositiva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Mara</dc:creator>
  <cp:lastModifiedBy>Mara</cp:lastModifiedBy>
  <cp:revision>69</cp:revision>
  <dcterms:created xsi:type="dcterms:W3CDTF">2011-03-04T13:58:47Z</dcterms:created>
  <dcterms:modified xsi:type="dcterms:W3CDTF">2011-05-11T14:55:21Z</dcterms:modified>
</cp:coreProperties>
</file>